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73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325175"/>
            <a:ext cx="10993549" cy="952394"/>
          </a:xfrm>
        </p:spPr>
        <p:txBody>
          <a:bodyPr/>
          <a:lstStyle/>
          <a:p>
            <a:r>
              <a:rPr lang="fr-FR" dirty="0" smtClean="0"/>
              <a:t>Réunion COLLEGE les champs philippe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572729"/>
            <a:ext cx="10993546" cy="590321"/>
          </a:xfrm>
        </p:spPr>
        <p:txBody>
          <a:bodyPr/>
          <a:lstStyle/>
          <a:p>
            <a:r>
              <a:rPr lang="fr-FR" dirty="0" smtClean="0"/>
              <a:t>10 septembre 2021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72" y="1533850"/>
            <a:ext cx="2644333" cy="14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du plan d’actions: le diner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518036"/>
              </p:ext>
            </p:extLst>
          </p:nvPr>
        </p:nvGraphicFramePr>
        <p:xfrm>
          <a:off x="457201" y="1820174"/>
          <a:ext cx="11266098" cy="5037826"/>
        </p:xfrm>
        <a:graphic>
          <a:graphicData uri="http://schemas.openxmlformats.org/drawingml/2006/table">
            <a:tbl>
              <a:tblPr/>
              <a:tblGrid>
                <a:gridCol w="3903499"/>
                <a:gridCol w="7362599"/>
              </a:tblGrid>
              <a:tr h="928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Qualité des repas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de réunion qualité avec la cuisine et le département plusieurs fois dans l'année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Proposition de dégustation de repas sur le collège Les champs </a:t>
                      </a:r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fr-FR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hillipe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avec Elior et le Département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963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Quantité des repas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effectifs de commande sont validés avec le collège 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d'un contrôle renforcé à réception des denrées, par la responsable pour contrôler les manques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Dressage des périphériques en contenant individuel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0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Des Yaourts périmés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d'un contrôle renforcé par nos équipes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Demande de transmission de plus d'informations par les parents: photos, dates…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39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Des fruits "</a:t>
                      </a:r>
                      <a:r>
                        <a:rPr lang="fr-FR" sz="13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gatés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d'un contrôle renforcé par nos équipes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Demande de transmission de plus d'informations par les parents: photos, dates…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77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Des fromages "moisis"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d'un contrôle renforcé par nos équipes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Demande de transmission de plus d'informations par les parents: photos, dates…</a:t>
                      </a:r>
                    </a:p>
                  </a:txBody>
                  <a:tcPr marL="8819" marR="8819" marT="88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du plan d’actions: le diner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536435"/>
              </p:ext>
            </p:extLst>
          </p:nvPr>
        </p:nvGraphicFramePr>
        <p:xfrm>
          <a:off x="457200" y="1802920"/>
          <a:ext cx="11317857" cy="5128829"/>
        </p:xfrm>
        <a:graphic>
          <a:graphicData uri="http://schemas.openxmlformats.org/drawingml/2006/table">
            <a:tbl>
              <a:tblPr/>
              <a:tblGrid>
                <a:gridCol w="3921433"/>
                <a:gridCol w="7396424"/>
              </a:tblGrid>
              <a:tr h="12340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Plat unique pour le dîner, </a:t>
                      </a:r>
                      <a:b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</a:b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qui ne correspond pas au goût des enfants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Pour le dîner, le contrat prévoit un menu à 5 composantes avec choix unique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menus sont validés en commission avec le Département et les fédérations de parents d'élèves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Réflexions 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communes à mener pour une mise en place de constantes ou de repas de substitution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19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Sentiment que ce sont les "invendus"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menus des dîners sont étudiés avec le département en amont de la commission des menus (pré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commission)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Ils sont élaborés sur le même principe que les menus du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déjeuner</a:t>
                      </a:r>
                    </a:p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 nous sommes attentifs que les recettes ne soient pas identiques aux menus du midi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 parents ont-ils suffisamment d'informations concernant les menus des dîners? (Accès Bon'app)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9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Respect des menus annoncés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d'un contrôle renforcé de la part de la logistique 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réactivité de la cuisine sera accrue en cas de manque signalé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Eau : pas de fontaine ou de bouteilles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Depuis le début d'année 2021, les dîners sont pris dans la salle de restauration "classique"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Une fontaine à eau est donc à disposition des enfants dans cette salle et une seconde est à leur disposition à l'internat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Lors de problèmes techniques avec celle-ci, nous avons fourni des bouteilles individuelles 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Novembre 2020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Janvier 2021</a:t>
                      </a:r>
                      <a:b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Juin 2021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916" y="1209056"/>
            <a:ext cx="11029615" cy="3678303"/>
          </a:xfrm>
        </p:spPr>
        <p:txBody>
          <a:bodyPr/>
          <a:lstStyle/>
          <a:p>
            <a:r>
              <a:rPr lang="fr-FR" dirty="0" smtClean="0"/>
              <a:t>Réflexion sur la possibilité d’une animation concernant le </a:t>
            </a:r>
            <a:r>
              <a:rPr lang="fr-FR" dirty="0"/>
              <a:t>PDJ </a:t>
            </a:r>
            <a:r>
              <a:rPr lang="fr-FR" dirty="0" smtClean="0"/>
              <a:t>: Date </a:t>
            </a:r>
            <a:r>
              <a:rPr lang="fr-FR" dirty="0"/>
              <a:t>à convenir ensemble</a:t>
            </a:r>
          </a:p>
          <a:p>
            <a:pPr marL="324000" lvl="1" indent="0">
              <a:buNone/>
            </a:pPr>
            <a:endParaRPr lang="fr-FR" dirty="0"/>
          </a:p>
          <a:p>
            <a:r>
              <a:rPr lang="fr-FR" dirty="0" smtClean="0"/>
              <a:t>Réflexion pour créer une réunion de commission de menus liée à l’internat</a:t>
            </a:r>
          </a:p>
          <a:p>
            <a:endParaRPr lang="fr-FR" dirty="0"/>
          </a:p>
          <a:p>
            <a:r>
              <a:rPr lang="fr-FR" dirty="0" smtClean="0"/>
              <a:t>Proposition de rencontre sur l’établissement, 1</a:t>
            </a:r>
            <a:r>
              <a:rPr lang="fr-FR" baseline="30000" dirty="0" smtClean="0"/>
              <a:t>ère</a:t>
            </a:r>
            <a:r>
              <a:rPr lang="fr-FR" dirty="0" smtClean="0"/>
              <a:t> semaine d’Octobre</a:t>
            </a:r>
          </a:p>
        </p:txBody>
      </p:sp>
      <p:pic>
        <p:nvPicPr>
          <p:cNvPr id="6146" name="Picture 2" descr="Concept De Vue De Dessus Dessin Animé Réunion D&amp;#39;affaires Avec Table Et  Personnes Vector Illustration | Vecteur Grat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79" y="2674128"/>
            <a:ext cx="3898841" cy="3898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546" y="2364728"/>
            <a:ext cx="11029615" cy="3179618"/>
          </a:xfrm>
        </p:spPr>
        <p:txBody>
          <a:bodyPr/>
          <a:lstStyle/>
          <a:p>
            <a:pPr marL="0" indent="0" algn="ctr">
              <a:buNone/>
            </a:pPr>
            <a:r>
              <a:rPr lang="fr-FR" sz="6000" dirty="0"/>
              <a:t>M</a:t>
            </a:r>
            <a:r>
              <a:rPr lang="fr-FR" sz="6000" dirty="0" smtClean="0"/>
              <a:t>ERCI DE VOTRE ATTENTION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11" y="4156066"/>
            <a:ext cx="4344978" cy="24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3140015"/>
            <a:ext cx="11029615" cy="318332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fr-FR" sz="2000" dirty="0" smtClean="0"/>
              <a:t>Présentation de notre équipe</a:t>
            </a:r>
          </a:p>
          <a:p>
            <a:pPr marL="514350" lvl="0" indent="-514350">
              <a:buFont typeface="+mj-lt"/>
              <a:buAutoNum type="romanUcPeriod"/>
            </a:pPr>
            <a:endParaRPr lang="fr-FR" sz="2000" dirty="0" smtClean="0"/>
          </a:p>
          <a:p>
            <a:pPr marL="514350" lvl="0" indent="-514350">
              <a:buFont typeface="+mj-lt"/>
              <a:buAutoNum type="romanUcPeriod"/>
            </a:pPr>
            <a:r>
              <a:rPr lang="fr-FR" sz="2000" dirty="0" smtClean="0"/>
              <a:t>Composition des menus</a:t>
            </a:r>
          </a:p>
          <a:p>
            <a:pPr marL="514350" lvl="0" indent="-514350">
              <a:buFont typeface="+mj-lt"/>
              <a:buAutoNum type="romanUcPeriod"/>
            </a:pPr>
            <a:endParaRPr lang="fr-FR" sz="2000" dirty="0" smtClean="0"/>
          </a:p>
          <a:p>
            <a:pPr marL="514350" lvl="0" indent="-514350">
              <a:buFont typeface="+mj-lt"/>
              <a:buAutoNum type="romanUcPeriod"/>
            </a:pPr>
            <a:r>
              <a:rPr lang="fr-FR" sz="2000" dirty="0" smtClean="0"/>
              <a:t>Elaboration des menus</a:t>
            </a:r>
          </a:p>
          <a:p>
            <a:pPr marL="514350" lvl="0" indent="-514350">
              <a:buFont typeface="+mj-lt"/>
              <a:buAutoNum type="romanUcPeriod"/>
            </a:pPr>
            <a:endParaRPr lang="fr-FR" sz="2000" dirty="0" smtClean="0"/>
          </a:p>
          <a:p>
            <a:pPr marL="514350" lvl="0" indent="-514350">
              <a:buFont typeface="+mj-lt"/>
              <a:buAutoNum type="romanUcPeriod"/>
            </a:pPr>
            <a:r>
              <a:rPr lang="fr-FR" sz="2000" dirty="0" smtClean="0"/>
              <a:t>Rappel du plan d’action</a:t>
            </a:r>
          </a:p>
          <a:p>
            <a:pPr marL="514350" lvl="0" indent="-514350">
              <a:buFont typeface="+mj-lt"/>
              <a:buAutoNum type="romanUcPeriod"/>
            </a:pPr>
            <a:endParaRPr lang="fr-FR" sz="2000" dirty="0" smtClean="0"/>
          </a:p>
          <a:p>
            <a:pPr marL="514350" lvl="0" indent="-514350">
              <a:buFont typeface="+mj-lt"/>
              <a:buAutoNum type="romanUcPeriod"/>
            </a:pPr>
            <a:endParaRPr lang="fr-FR" sz="2000" dirty="0" smtClean="0"/>
          </a:p>
          <a:p>
            <a:pPr marL="514350" lvl="0" indent="-514350">
              <a:buFont typeface="+mj-lt"/>
              <a:buAutoNum type="romanUcPeriod"/>
            </a:pPr>
            <a:endParaRPr lang="fr-FR" sz="2000" dirty="0"/>
          </a:p>
          <a:p>
            <a:pPr marL="514350" lvl="0" indent="-514350">
              <a:buFont typeface="+mj-lt"/>
              <a:buAutoNum type="romanUcPeriod"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67" y="5579620"/>
            <a:ext cx="2644333" cy="14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notre </a:t>
            </a:r>
            <a:r>
              <a:rPr lang="fr-FR" dirty="0" smtClean="0"/>
              <a:t>équipe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Equipe composée de 5 personnes: 1 Responsable de site, 4 Employés de restauration</a:t>
            </a:r>
          </a:p>
          <a:p>
            <a:endParaRPr lang="fr-FR" dirty="0" smtClean="0"/>
          </a:p>
          <a:p>
            <a:r>
              <a:rPr lang="fr-FR" dirty="0" smtClean="0"/>
              <a:t>L’un d’entre eux sert le dîner aux enfants</a:t>
            </a:r>
          </a:p>
          <a:p>
            <a:endParaRPr lang="fr-FR" dirty="0" smtClean="0"/>
          </a:p>
          <a:p>
            <a:r>
              <a:rPr lang="fr-FR" dirty="0"/>
              <a:t>E</a:t>
            </a:r>
            <a:r>
              <a:rPr lang="fr-FR" dirty="0" smtClean="0"/>
              <a:t>n moyenne 330 repas par jour</a:t>
            </a:r>
          </a:p>
          <a:p>
            <a:endParaRPr lang="fr-FR" dirty="0" smtClean="0"/>
          </a:p>
          <a:p>
            <a:r>
              <a:rPr lang="fr-FR" dirty="0" smtClean="0"/>
              <a:t>En moyenne 22 repas à l’internat le soir, chiffre actualisé avec le collège</a:t>
            </a:r>
          </a:p>
          <a:p>
            <a:endParaRPr lang="fr-FR" dirty="0"/>
          </a:p>
        </p:txBody>
      </p:sp>
      <p:pic>
        <p:nvPicPr>
          <p:cNvPr id="2050" name="Picture 2" descr="Formation des entraîneurs – Ateliers: Formation d&amp;#39;équipe – Travail d&amp;#39;équipe  réussi » mobilesport.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86" y="2874991"/>
            <a:ext cx="3329497" cy="25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des menus déjeuner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488" y="2396156"/>
            <a:ext cx="11237320" cy="4284698"/>
          </a:xfrm>
        </p:spPr>
        <p:txBody>
          <a:bodyPr>
            <a:normAutofit/>
          </a:bodyPr>
          <a:lstStyle/>
          <a:p>
            <a:r>
              <a:rPr lang="fr-FR" dirty="0" smtClean="0"/>
              <a:t>Le Déjeuner comporte 4 composantes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Une </a:t>
            </a:r>
            <a:r>
              <a:rPr lang="fr-FR" dirty="0"/>
              <a:t>entrée ou un laitage, à raison de 3 </a:t>
            </a:r>
            <a:r>
              <a:rPr lang="fr-FR" dirty="0" smtClean="0"/>
              <a:t>choix</a:t>
            </a:r>
          </a:p>
          <a:p>
            <a:pPr marL="3240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Un </a:t>
            </a:r>
            <a:r>
              <a:rPr lang="fr-FR" dirty="0"/>
              <a:t>plat protidique, à raison de 2 </a:t>
            </a:r>
            <a:r>
              <a:rPr lang="fr-FR" dirty="0" smtClean="0"/>
              <a:t>choix</a:t>
            </a:r>
          </a:p>
          <a:p>
            <a:pPr marL="3240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Un </a:t>
            </a:r>
            <a:r>
              <a:rPr lang="fr-FR" dirty="0"/>
              <a:t>accompagnement (légumes et/ou féculents</a:t>
            </a:r>
            <a:r>
              <a:rPr lang="fr-FR" dirty="0" smtClean="0"/>
              <a:t>)</a:t>
            </a:r>
          </a:p>
          <a:p>
            <a:pPr marL="324000" lvl="1" indent="0">
              <a:buNone/>
            </a:pPr>
            <a:endParaRPr lang="fr-FR" dirty="0"/>
          </a:p>
          <a:p>
            <a:pPr lvl="1"/>
            <a:r>
              <a:rPr lang="fr-FR" dirty="0"/>
              <a:t>Un dessert, à raison de 3 </a:t>
            </a:r>
            <a:r>
              <a:rPr lang="fr-FR" dirty="0" smtClean="0"/>
              <a:t>choix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8" name="Picture 4" descr="dessin-repas - Fish à l&amp;#39;AfficheFish à l&amp;#39;Aff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65" y="2549884"/>
            <a:ext cx="4171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Composition des menus pdj, gouter et diner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88" y="2157211"/>
            <a:ext cx="11462197" cy="4700789"/>
          </a:xfrm>
        </p:spPr>
        <p:txBody>
          <a:bodyPr>
            <a:normAutofit fontScale="92500" lnSpcReduction="20000"/>
          </a:bodyPr>
          <a:lstStyle/>
          <a:p>
            <a:r>
              <a:rPr lang="fr-FR" sz="1600" dirty="0" smtClean="0"/>
              <a:t>Le PDJ comporte au minimum une boisson et trois éléments principaux: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Un aliment céréalier (pain, biscotte…)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Un produit laitier (fromage, yaourt…)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Un fruit (cru, jus de fruit, compote…)</a:t>
            </a:r>
          </a:p>
          <a:p>
            <a:pPr marL="324000" lvl="1" indent="0">
              <a:buNone/>
            </a:pPr>
            <a:endParaRPr lang="fr-FR" dirty="0" smtClean="0"/>
          </a:p>
          <a:p>
            <a:r>
              <a:rPr lang="fr-FR" sz="1600" dirty="0" smtClean="0"/>
              <a:t>Le gouter se compose de trois éléments: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dirty="0" smtClean="0"/>
              <a:t>produit </a:t>
            </a:r>
            <a:r>
              <a:rPr lang="fr-FR" dirty="0"/>
              <a:t>céréalier (pain, biscotte…)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Un produit laitier (fromage, yaourt…)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Un fruit </a:t>
            </a:r>
            <a:r>
              <a:rPr lang="fr-FR" dirty="0" smtClean="0"/>
              <a:t>(jus </a:t>
            </a:r>
            <a:r>
              <a:rPr lang="fr-FR" dirty="0"/>
              <a:t>de fruit, </a:t>
            </a:r>
            <a:r>
              <a:rPr lang="fr-FR" dirty="0" smtClean="0"/>
              <a:t>compote…)</a:t>
            </a:r>
          </a:p>
          <a:p>
            <a:pPr marL="324000" lvl="1" indent="0">
              <a:buNone/>
            </a:pPr>
            <a:endParaRPr lang="fr-FR" dirty="0" smtClean="0"/>
          </a:p>
          <a:p>
            <a:r>
              <a:rPr lang="fr-FR" sz="1600" dirty="0" smtClean="0"/>
              <a:t>Le diner est à cinq composantes, avec choix unique. Un plat de substitution est proposé en cas de porc.</a:t>
            </a:r>
          </a:p>
          <a:p>
            <a:r>
              <a:rPr lang="fr-FR" sz="1600" dirty="0" smtClean="0"/>
              <a:t>Nous ne proposons pas de plat « composé » de type hachis Parmentier, lasagne…</a:t>
            </a:r>
          </a:p>
          <a:p>
            <a:r>
              <a:rPr lang="fr-FR" sz="1600" dirty="0" smtClean="0"/>
              <a:t>Les menus des dîners sont en cohérence avec les menus des déjeuners.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smtClean="0"/>
              <a:t>Depuis Janvier 2021, il a été validé avec le collège que les dîners soient pris dans la salle de restaurant classique.</a:t>
            </a:r>
            <a:endParaRPr lang="fr-FR" sz="16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4" name="Picture 2" descr="Le petit-déjeuner idéal - Y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8" y="1897812"/>
            <a:ext cx="5157586" cy="3057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pdj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2022282"/>
            <a:ext cx="4250027" cy="46026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739" y="2015188"/>
            <a:ext cx="4453877" cy="45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Elaboration des menus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0346" y="1992702"/>
            <a:ext cx="8212347" cy="4865297"/>
          </a:xfrm>
        </p:spPr>
        <p:txBody>
          <a:bodyPr>
            <a:norm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menus sont établis par une Diététicienne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Ils sont soumis et modifiés une première fois en </a:t>
            </a:r>
            <a:r>
              <a:rPr lang="fr-FR" dirty="0" smtClean="0"/>
              <a:t>pré-commission, entre le Département et Elior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Ils sont ensuite </a:t>
            </a:r>
            <a:r>
              <a:rPr lang="fr-FR" dirty="0"/>
              <a:t>modifiés/validés une dernière fois en commission de </a:t>
            </a:r>
            <a:r>
              <a:rPr lang="fr-FR" dirty="0" smtClean="0"/>
              <a:t>restauration, </a:t>
            </a:r>
            <a:r>
              <a:rPr lang="fr-FR" dirty="0"/>
              <a:t>par les parents d’élèves ainsi que certains interlocuteurs collèges.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 descr="img-CAISSE-DES-ECOLES-DIETETICIENNE - Jus de Ci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2" y="1785668"/>
            <a:ext cx="2561455" cy="50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du plan d’actions : le pdj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654712"/>
              </p:ext>
            </p:extLst>
          </p:nvPr>
        </p:nvGraphicFramePr>
        <p:xfrm>
          <a:off x="448574" y="1966943"/>
          <a:ext cx="11300603" cy="2086379"/>
        </p:xfrm>
        <a:graphic>
          <a:graphicData uri="http://schemas.openxmlformats.org/drawingml/2006/table">
            <a:tbl>
              <a:tblPr/>
              <a:tblGrid>
                <a:gridCol w="2662059"/>
                <a:gridCol w="4377814"/>
                <a:gridCol w="4260730"/>
              </a:tblGrid>
              <a:tr h="10755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Prestation concernée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Axes d'améliorations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Plan d'actions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108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 petit déjeuner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attente du compte rendu de tests faits par les parents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attente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130 idées de Petit dejeuner | petit déjeuner, nourriture aquarelle, dejeu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59" y="4192166"/>
            <a:ext cx="2781210" cy="2346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du plan d’actions: le </a:t>
            </a:r>
            <a:r>
              <a:rPr lang="fr-FR" dirty="0" err="1" smtClean="0"/>
              <a:t>dejeuner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31269"/>
              </p:ext>
            </p:extLst>
          </p:nvPr>
        </p:nvGraphicFramePr>
        <p:xfrm>
          <a:off x="463125" y="1798304"/>
          <a:ext cx="11265750" cy="4959606"/>
        </p:xfrm>
        <a:graphic>
          <a:graphicData uri="http://schemas.openxmlformats.org/drawingml/2006/table">
            <a:tbl>
              <a:tblPr/>
              <a:tblGrid>
                <a:gridCol w="1566446"/>
                <a:gridCol w="4849652"/>
                <a:gridCol w="4849652"/>
              </a:tblGrid>
              <a:tr h="1434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Le déjeuner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Repas sans saveur et mal présentés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Formation "mise en valeur de la prestation" pour nos équipes pour la présentation des denrées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Pour information, un "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bar" existait sur ce site, mais a été retiré en raison du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Covid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de réunion qualité avec la cuisine, le département, des EPLE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61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Nette dégradation de la qualité constatée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nouveaux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cuisson et de réalisation des sauces verront le jour sur la cuisine en début d'année scolaire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Mise en place de dégustations de menus, avec des parents d'élèves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33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Animations à thème inexistantes</a:t>
                      </a: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Nous proposons des menus à thèmes une fois par mois sur les établissements scolaires :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Septembre 2020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Menu de rentrée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Semaine du 12 au 16 Octobre 2020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Tous fous du gout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Novembre 2020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Valise des saveurs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Décembre 2020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Menu de Noel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Janvier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Epiphanie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Février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Nouvel An Chinois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Mars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Le Savais-tu?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Avril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Repas de Pâques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Mai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En cuisine Maestro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Juin 2021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: Vive les vacances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82" marR="7282" marT="7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532</TotalTime>
  <Words>598</Words>
  <Application>Microsoft Office PowerPoint</Application>
  <PresentationFormat>Grand écran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 2</vt:lpstr>
      <vt:lpstr>Dividende</vt:lpstr>
      <vt:lpstr>Réunion COLLEGE les champs philippe</vt:lpstr>
      <vt:lpstr>SOMMAIRE </vt:lpstr>
      <vt:lpstr>Présentation de notre équipe</vt:lpstr>
      <vt:lpstr>Composition des menus déjeuner</vt:lpstr>
      <vt:lpstr>Composition des menus pdj, gouter et diner</vt:lpstr>
      <vt:lpstr>Exemple de pdj</vt:lpstr>
      <vt:lpstr>Elaboration des menus</vt:lpstr>
      <vt:lpstr>Rappel du plan d’actions : le pdj</vt:lpstr>
      <vt:lpstr>Rappel du plan d’actions: le dejeuner</vt:lpstr>
      <vt:lpstr>Rappel du plan d’actions: le diner</vt:lpstr>
      <vt:lpstr>Rappel du plan d’actions: le diner</vt:lpstr>
      <vt:lpstr>A venir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Ae-cd92</dc:title>
  <dc:creator>LE MEUR Sandra</dc:creator>
  <cp:lastModifiedBy>ULSAS Nicolas</cp:lastModifiedBy>
  <cp:revision>95</cp:revision>
  <cp:lastPrinted>2021-09-10T05:35:33Z</cp:lastPrinted>
  <dcterms:created xsi:type="dcterms:W3CDTF">2021-01-11T07:20:01Z</dcterms:created>
  <dcterms:modified xsi:type="dcterms:W3CDTF">2021-09-10T05:35:35Z</dcterms:modified>
</cp:coreProperties>
</file>