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0" r:id="rId2"/>
    <p:sldId id="256" r:id="rId3"/>
    <p:sldId id="262" r:id="rId4"/>
    <p:sldId id="263" r:id="rId5"/>
    <p:sldId id="264" r:id="rId6"/>
    <p:sldId id="265" r:id="rId7"/>
  </p:sldIdLst>
  <p:sldSz cx="6858000" cy="9144000" type="screen4x3"/>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9A"/>
    <a:srgbClr val="3399FF"/>
    <a:srgbClr val="0099FF"/>
    <a:srgbClr val="99CCFF"/>
    <a:srgbClr val="FFCCCC"/>
    <a:srgbClr val="CCECFF"/>
    <a:srgbClr val="CC99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27" autoAdjust="0"/>
    <p:restoredTop sz="95865" autoAdjust="0"/>
  </p:normalViewPr>
  <p:slideViewPr>
    <p:cSldViewPr>
      <p:cViewPr varScale="1">
        <p:scale>
          <a:sx n="81" d="100"/>
          <a:sy n="81" d="100"/>
        </p:scale>
        <p:origin x="2368" y="18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heme" Target="theme/theme1.xml" /><Relationship Id="rId5" Type="http://schemas.openxmlformats.org/officeDocument/2006/relationships/slide" Target="slides/slide4.xml" /><Relationship Id="rId10"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BBCF2F61-78C6-4B52-A25F-6E698DF12388}" type="datetimeFigureOut">
              <a:rPr lang="fr-FR" smtClean="0"/>
              <a:pPr/>
              <a:t>21/06/2022</a:t>
            </a:fld>
            <a:endParaRPr lang="fr-FR"/>
          </a:p>
        </p:txBody>
      </p:sp>
      <p:sp>
        <p:nvSpPr>
          <p:cNvPr id="4" name="Espace réservé de l'image des diapositives 3"/>
          <p:cNvSpPr>
            <a:spLocks noGrp="1" noRot="1" noChangeAspect="1"/>
          </p:cNvSpPr>
          <p:nvPr>
            <p:ph type="sldImg" idx="2"/>
          </p:nvPr>
        </p:nvSpPr>
        <p:spPr>
          <a:xfrm>
            <a:off x="2114550" y="768350"/>
            <a:ext cx="2874963" cy="3836988"/>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commentaires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5234C1B4-3B0F-484B-B27F-F6BDE8C47AE7}" type="slidenum">
              <a:rPr lang="fr-FR" smtClean="0"/>
              <a:pPr/>
              <a:t>‹N°›</a:t>
            </a:fld>
            <a:endParaRPr lang="fr-FR"/>
          </a:p>
        </p:txBody>
      </p:sp>
    </p:spTree>
    <p:extLst>
      <p:ext uri="{BB962C8B-B14F-4D97-AF65-F5344CB8AC3E}">
        <p14:creationId xmlns:p14="http://schemas.microsoft.com/office/powerpoint/2010/main" val="1068010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a:t>Cliquez pour modifier le style du titre</a:t>
            </a: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62EFE98-BD77-4E43-9675-7CD192741BDB}" type="datetime1">
              <a:rPr lang="fr-FR" smtClean="0"/>
              <a:pPr/>
              <a:t>21/06/2022</a:t>
            </a:fld>
            <a:endParaRPr lang="fr-FR"/>
          </a:p>
        </p:txBody>
      </p:sp>
      <p:sp>
        <p:nvSpPr>
          <p:cNvPr id="5" name="Espace réservé du pied de page 4"/>
          <p:cNvSpPr>
            <a:spLocks noGrp="1"/>
          </p:cNvSpPr>
          <p:nvPr>
            <p:ph type="ftr" sz="quarter" idx="11"/>
          </p:nvPr>
        </p:nvSpPr>
        <p:spPr/>
        <p:txBody>
          <a:bodyPr/>
          <a:lstStyle/>
          <a:p>
            <a:r>
              <a:rPr lang="fr-FR"/>
              <a:t>APELGC Marsault - juin 2017</a:t>
            </a:r>
          </a:p>
        </p:txBody>
      </p:sp>
      <p:sp>
        <p:nvSpPr>
          <p:cNvPr id="6" name="Espace réservé du numéro de diapositive 5"/>
          <p:cNvSpPr>
            <a:spLocks noGrp="1"/>
          </p:cNvSpPr>
          <p:nvPr>
            <p:ph type="sldNum" sz="quarter" idx="12"/>
          </p:nvPr>
        </p:nvSpPr>
        <p:spPr/>
        <p:txBody>
          <a:bodyPr/>
          <a:lstStyle/>
          <a:p>
            <a:fld id="{D9481375-8A6E-47CC-9CBE-9C81C4B41C2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CCC1AD7-BA49-43F4-87AB-D15E9EA7E62D}" type="datetime1">
              <a:rPr lang="fr-FR" smtClean="0"/>
              <a:pPr/>
              <a:t>21/06/2022</a:t>
            </a:fld>
            <a:endParaRPr lang="fr-FR"/>
          </a:p>
        </p:txBody>
      </p:sp>
      <p:sp>
        <p:nvSpPr>
          <p:cNvPr id="5" name="Espace réservé du pied de page 4"/>
          <p:cNvSpPr>
            <a:spLocks noGrp="1"/>
          </p:cNvSpPr>
          <p:nvPr>
            <p:ph type="ftr" sz="quarter" idx="11"/>
          </p:nvPr>
        </p:nvSpPr>
        <p:spPr/>
        <p:txBody>
          <a:bodyPr/>
          <a:lstStyle/>
          <a:p>
            <a:r>
              <a:rPr lang="fr-FR"/>
              <a:t>APELGC Marsault - juin 2017</a:t>
            </a:r>
          </a:p>
        </p:txBody>
      </p:sp>
      <p:sp>
        <p:nvSpPr>
          <p:cNvPr id="6" name="Espace réservé du numéro de diapositive 5"/>
          <p:cNvSpPr>
            <a:spLocks noGrp="1"/>
          </p:cNvSpPr>
          <p:nvPr>
            <p:ph type="sldNum" sz="quarter" idx="12"/>
          </p:nvPr>
        </p:nvSpPr>
        <p:spPr/>
        <p:txBody>
          <a:bodyPr/>
          <a:lstStyle/>
          <a:p>
            <a:fld id="{D9481375-8A6E-47CC-9CBE-9C81C4B41C2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1"/>
            <a:ext cx="1157288" cy="104013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257175" y="488951"/>
            <a:ext cx="3357563" cy="104013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6848BD-6D0A-4F86-8C70-5475B0CE0F75}" type="datetime1">
              <a:rPr lang="fr-FR" smtClean="0"/>
              <a:pPr/>
              <a:t>21/06/2022</a:t>
            </a:fld>
            <a:endParaRPr lang="fr-FR"/>
          </a:p>
        </p:txBody>
      </p:sp>
      <p:sp>
        <p:nvSpPr>
          <p:cNvPr id="5" name="Espace réservé du pied de page 4"/>
          <p:cNvSpPr>
            <a:spLocks noGrp="1"/>
          </p:cNvSpPr>
          <p:nvPr>
            <p:ph type="ftr" sz="quarter" idx="11"/>
          </p:nvPr>
        </p:nvSpPr>
        <p:spPr/>
        <p:txBody>
          <a:bodyPr/>
          <a:lstStyle/>
          <a:p>
            <a:r>
              <a:rPr lang="fr-FR"/>
              <a:t>APELGC Marsault - juin 2017</a:t>
            </a:r>
          </a:p>
        </p:txBody>
      </p:sp>
      <p:sp>
        <p:nvSpPr>
          <p:cNvPr id="6" name="Espace réservé du numéro de diapositive 5"/>
          <p:cNvSpPr>
            <a:spLocks noGrp="1"/>
          </p:cNvSpPr>
          <p:nvPr>
            <p:ph type="sldNum" sz="quarter" idx="12"/>
          </p:nvPr>
        </p:nvSpPr>
        <p:spPr/>
        <p:txBody>
          <a:bodyPr/>
          <a:lstStyle/>
          <a:p>
            <a:fld id="{D9481375-8A6E-47CC-9CBE-9C81C4B41C2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BF1470A-DC2C-4AC4-8ECF-FCCA79C47683}" type="datetime1">
              <a:rPr lang="fr-FR" smtClean="0"/>
              <a:pPr/>
              <a:t>21/06/2022</a:t>
            </a:fld>
            <a:endParaRPr lang="fr-FR"/>
          </a:p>
        </p:txBody>
      </p:sp>
      <p:sp>
        <p:nvSpPr>
          <p:cNvPr id="5" name="Espace réservé du pied de page 4"/>
          <p:cNvSpPr>
            <a:spLocks noGrp="1"/>
          </p:cNvSpPr>
          <p:nvPr>
            <p:ph type="ftr" sz="quarter" idx="11"/>
          </p:nvPr>
        </p:nvSpPr>
        <p:spPr/>
        <p:txBody>
          <a:bodyPr/>
          <a:lstStyle/>
          <a:p>
            <a:r>
              <a:rPr lang="fr-FR"/>
              <a:t>APELGC Marsault - juin 2017</a:t>
            </a:r>
          </a:p>
        </p:txBody>
      </p:sp>
      <p:sp>
        <p:nvSpPr>
          <p:cNvPr id="6" name="Espace réservé du numéro de diapositive 5"/>
          <p:cNvSpPr>
            <a:spLocks noGrp="1"/>
          </p:cNvSpPr>
          <p:nvPr>
            <p:ph type="sldNum" sz="quarter" idx="12"/>
          </p:nvPr>
        </p:nvSpPr>
        <p:spPr/>
        <p:txBody>
          <a:bodyPr/>
          <a:lstStyle/>
          <a:p>
            <a:fld id="{D9481375-8A6E-47CC-9CBE-9C81C4B41C2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434CB939-A12A-4A1C-A899-8143CAB327D8}" type="datetime1">
              <a:rPr lang="fr-FR" smtClean="0"/>
              <a:pPr/>
              <a:t>21/06/2022</a:t>
            </a:fld>
            <a:endParaRPr lang="fr-FR"/>
          </a:p>
        </p:txBody>
      </p:sp>
      <p:sp>
        <p:nvSpPr>
          <p:cNvPr id="5" name="Espace réservé du pied de page 4"/>
          <p:cNvSpPr>
            <a:spLocks noGrp="1"/>
          </p:cNvSpPr>
          <p:nvPr>
            <p:ph type="ftr" sz="quarter" idx="11"/>
          </p:nvPr>
        </p:nvSpPr>
        <p:spPr/>
        <p:txBody>
          <a:bodyPr/>
          <a:lstStyle/>
          <a:p>
            <a:r>
              <a:rPr lang="fr-FR"/>
              <a:t>APELGC Marsault - juin 2017</a:t>
            </a:r>
          </a:p>
        </p:txBody>
      </p:sp>
      <p:sp>
        <p:nvSpPr>
          <p:cNvPr id="6" name="Espace réservé du numéro de diapositive 5"/>
          <p:cNvSpPr>
            <a:spLocks noGrp="1"/>
          </p:cNvSpPr>
          <p:nvPr>
            <p:ph type="sldNum" sz="quarter" idx="12"/>
          </p:nvPr>
        </p:nvSpPr>
        <p:spPr/>
        <p:txBody>
          <a:bodyPr/>
          <a:lstStyle/>
          <a:p>
            <a:fld id="{D9481375-8A6E-47CC-9CBE-9C81C4B41C2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4CD9867-32A5-4CEA-A084-1B69E2CE5415}" type="datetime1">
              <a:rPr lang="fr-FR" smtClean="0"/>
              <a:pPr/>
              <a:t>21/06/2022</a:t>
            </a:fld>
            <a:endParaRPr lang="fr-FR"/>
          </a:p>
        </p:txBody>
      </p:sp>
      <p:sp>
        <p:nvSpPr>
          <p:cNvPr id="6" name="Espace réservé du pied de page 5"/>
          <p:cNvSpPr>
            <a:spLocks noGrp="1"/>
          </p:cNvSpPr>
          <p:nvPr>
            <p:ph type="ftr" sz="quarter" idx="11"/>
          </p:nvPr>
        </p:nvSpPr>
        <p:spPr/>
        <p:txBody>
          <a:bodyPr/>
          <a:lstStyle/>
          <a:p>
            <a:r>
              <a:rPr lang="fr-FR"/>
              <a:t>APELGC Marsault - juin 2017</a:t>
            </a:r>
          </a:p>
        </p:txBody>
      </p:sp>
      <p:sp>
        <p:nvSpPr>
          <p:cNvPr id="7" name="Espace réservé du numéro de diapositive 6"/>
          <p:cNvSpPr>
            <a:spLocks noGrp="1"/>
          </p:cNvSpPr>
          <p:nvPr>
            <p:ph type="sldNum" sz="quarter" idx="12"/>
          </p:nvPr>
        </p:nvSpPr>
        <p:spPr/>
        <p:txBody>
          <a:bodyPr/>
          <a:lstStyle/>
          <a:p>
            <a:fld id="{D9481375-8A6E-47CC-9CBE-9C81C4B41C2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79C81E1-F7B5-41A2-AB31-7FF27C151123}" type="datetime1">
              <a:rPr lang="fr-FR" smtClean="0"/>
              <a:pPr/>
              <a:t>21/06/2022</a:t>
            </a:fld>
            <a:endParaRPr lang="fr-FR"/>
          </a:p>
        </p:txBody>
      </p:sp>
      <p:sp>
        <p:nvSpPr>
          <p:cNvPr id="8" name="Espace réservé du pied de page 7"/>
          <p:cNvSpPr>
            <a:spLocks noGrp="1"/>
          </p:cNvSpPr>
          <p:nvPr>
            <p:ph type="ftr" sz="quarter" idx="11"/>
          </p:nvPr>
        </p:nvSpPr>
        <p:spPr/>
        <p:txBody>
          <a:bodyPr/>
          <a:lstStyle/>
          <a:p>
            <a:r>
              <a:rPr lang="fr-FR"/>
              <a:t>APELGC Marsault - juin 2017</a:t>
            </a:r>
          </a:p>
        </p:txBody>
      </p:sp>
      <p:sp>
        <p:nvSpPr>
          <p:cNvPr id="9" name="Espace réservé du numéro de diapositive 8"/>
          <p:cNvSpPr>
            <a:spLocks noGrp="1"/>
          </p:cNvSpPr>
          <p:nvPr>
            <p:ph type="sldNum" sz="quarter" idx="12"/>
          </p:nvPr>
        </p:nvSpPr>
        <p:spPr/>
        <p:txBody>
          <a:bodyPr/>
          <a:lstStyle/>
          <a:p>
            <a:fld id="{D9481375-8A6E-47CC-9CBE-9C81C4B41C2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1418887E-44CA-4DFE-A7A0-2A304C275C4C}" type="datetime1">
              <a:rPr lang="fr-FR" smtClean="0"/>
              <a:pPr/>
              <a:t>21/06/2022</a:t>
            </a:fld>
            <a:endParaRPr lang="fr-FR"/>
          </a:p>
        </p:txBody>
      </p:sp>
      <p:sp>
        <p:nvSpPr>
          <p:cNvPr id="4" name="Espace réservé du pied de page 3"/>
          <p:cNvSpPr>
            <a:spLocks noGrp="1"/>
          </p:cNvSpPr>
          <p:nvPr>
            <p:ph type="ftr" sz="quarter" idx="11"/>
          </p:nvPr>
        </p:nvSpPr>
        <p:spPr/>
        <p:txBody>
          <a:bodyPr/>
          <a:lstStyle/>
          <a:p>
            <a:r>
              <a:rPr lang="fr-FR"/>
              <a:t>APELGC Marsault - juin 2017</a:t>
            </a:r>
          </a:p>
        </p:txBody>
      </p:sp>
      <p:sp>
        <p:nvSpPr>
          <p:cNvPr id="5" name="Espace réservé du numéro de diapositive 4"/>
          <p:cNvSpPr>
            <a:spLocks noGrp="1"/>
          </p:cNvSpPr>
          <p:nvPr>
            <p:ph type="sldNum" sz="quarter" idx="12"/>
          </p:nvPr>
        </p:nvSpPr>
        <p:spPr/>
        <p:txBody>
          <a:bodyPr/>
          <a:lstStyle/>
          <a:p>
            <a:fld id="{D9481375-8A6E-47CC-9CBE-9C81C4B41C2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51AA12B-29C5-4B69-BEF5-D68D3419D7DE}" type="datetime1">
              <a:rPr lang="fr-FR" smtClean="0"/>
              <a:pPr/>
              <a:t>21/06/2022</a:t>
            </a:fld>
            <a:endParaRPr lang="fr-FR"/>
          </a:p>
        </p:txBody>
      </p:sp>
      <p:sp>
        <p:nvSpPr>
          <p:cNvPr id="3" name="Espace réservé du pied de page 2"/>
          <p:cNvSpPr>
            <a:spLocks noGrp="1"/>
          </p:cNvSpPr>
          <p:nvPr>
            <p:ph type="ftr" sz="quarter" idx="11"/>
          </p:nvPr>
        </p:nvSpPr>
        <p:spPr/>
        <p:txBody>
          <a:bodyPr/>
          <a:lstStyle/>
          <a:p>
            <a:r>
              <a:rPr lang="fr-FR"/>
              <a:t>APELGC Marsault - juin 2017</a:t>
            </a:r>
          </a:p>
        </p:txBody>
      </p:sp>
      <p:sp>
        <p:nvSpPr>
          <p:cNvPr id="4" name="Espace réservé du numéro de diapositive 3"/>
          <p:cNvSpPr>
            <a:spLocks noGrp="1"/>
          </p:cNvSpPr>
          <p:nvPr>
            <p:ph type="sldNum" sz="quarter" idx="12"/>
          </p:nvPr>
        </p:nvSpPr>
        <p:spPr/>
        <p:txBody>
          <a:bodyPr/>
          <a:lstStyle/>
          <a:p>
            <a:fld id="{D9481375-8A6E-47CC-9CBE-9C81C4B41C2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13047B3-6949-4652-9030-7AB768E658DB}" type="datetime1">
              <a:rPr lang="fr-FR" smtClean="0"/>
              <a:pPr/>
              <a:t>21/06/2022</a:t>
            </a:fld>
            <a:endParaRPr lang="fr-FR"/>
          </a:p>
        </p:txBody>
      </p:sp>
      <p:sp>
        <p:nvSpPr>
          <p:cNvPr id="6" name="Espace réservé du pied de page 5"/>
          <p:cNvSpPr>
            <a:spLocks noGrp="1"/>
          </p:cNvSpPr>
          <p:nvPr>
            <p:ph type="ftr" sz="quarter" idx="11"/>
          </p:nvPr>
        </p:nvSpPr>
        <p:spPr/>
        <p:txBody>
          <a:bodyPr/>
          <a:lstStyle/>
          <a:p>
            <a:r>
              <a:rPr lang="fr-FR"/>
              <a:t>APELGC Marsault - juin 2017</a:t>
            </a:r>
          </a:p>
        </p:txBody>
      </p:sp>
      <p:sp>
        <p:nvSpPr>
          <p:cNvPr id="7" name="Espace réservé du numéro de diapositive 6"/>
          <p:cNvSpPr>
            <a:spLocks noGrp="1"/>
          </p:cNvSpPr>
          <p:nvPr>
            <p:ph type="sldNum" sz="quarter" idx="12"/>
          </p:nvPr>
        </p:nvSpPr>
        <p:spPr/>
        <p:txBody>
          <a:bodyPr/>
          <a:lstStyle/>
          <a:p>
            <a:fld id="{D9481375-8A6E-47CC-9CBE-9C81C4B41C2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9D06087-694A-4435-9C5A-FDF29F53626E}" type="datetime1">
              <a:rPr lang="fr-FR" smtClean="0"/>
              <a:pPr/>
              <a:t>21/06/2022</a:t>
            </a:fld>
            <a:endParaRPr lang="fr-FR"/>
          </a:p>
        </p:txBody>
      </p:sp>
      <p:sp>
        <p:nvSpPr>
          <p:cNvPr id="6" name="Espace réservé du pied de page 5"/>
          <p:cNvSpPr>
            <a:spLocks noGrp="1"/>
          </p:cNvSpPr>
          <p:nvPr>
            <p:ph type="ftr" sz="quarter" idx="11"/>
          </p:nvPr>
        </p:nvSpPr>
        <p:spPr/>
        <p:txBody>
          <a:bodyPr/>
          <a:lstStyle/>
          <a:p>
            <a:r>
              <a:rPr lang="fr-FR"/>
              <a:t>APELGC Marsault - juin 2017</a:t>
            </a:r>
          </a:p>
        </p:txBody>
      </p:sp>
      <p:sp>
        <p:nvSpPr>
          <p:cNvPr id="7" name="Espace réservé du numéro de diapositive 6"/>
          <p:cNvSpPr>
            <a:spLocks noGrp="1"/>
          </p:cNvSpPr>
          <p:nvPr>
            <p:ph type="sldNum" sz="quarter" idx="12"/>
          </p:nvPr>
        </p:nvSpPr>
        <p:spPr/>
        <p:txBody>
          <a:bodyPr/>
          <a:lstStyle/>
          <a:p>
            <a:fld id="{D9481375-8A6E-47CC-9CBE-9C81C4B41C2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BF0602E-D987-4314-8ADC-555277190B1E}" type="datetime1">
              <a:rPr lang="fr-FR" smtClean="0"/>
              <a:pPr/>
              <a:t>21/06/2022</a:t>
            </a:fld>
            <a:endParaRPr lang="fr-F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APELGC Marsault - juin 2017</a:t>
            </a: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9481375-8A6E-47CC-9CBE-9C81C4B41C2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3.jpg" /><Relationship Id="rId4" Type="http://schemas.openxmlformats.org/officeDocument/2006/relationships/image" Target="../media/image2.jpeg" /></Relationships>
</file>

<file path=ppt/slides/_rels/slide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1.xml" /><Relationship Id="rId4" Type="http://schemas.openxmlformats.org/officeDocument/2006/relationships/image" Target="../media/image6.jpeg"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hyperlink" Target="https://www.espace-citoyens.net/lagarennecolombes/espace-citoyens/" TargetMode="External" /><Relationship Id="rId1" Type="http://schemas.openxmlformats.org/officeDocument/2006/relationships/slideLayout" Target="../slideLayouts/slideLayout1.xml" /><Relationship Id="rId6" Type="http://schemas.microsoft.com/office/2007/relationships/hdphoto" Target="../media/hdphoto2.wdp" /><Relationship Id="rId5" Type="http://schemas.openxmlformats.org/officeDocument/2006/relationships/image" Target="../media/image8.png" /><Relationship Id="rId4" Type="http://schemas.openxmlformats.org/officeDocument/2006/relationships/image" Target="../media/image7.png" /></Relationships>
</file>

<file path=ppt/slides/_rels/slide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5.jpeg" /><Relationship Id="rId1" Type="http://schemas.openxmlformats.org/officeDocument/2006/relationships/slideLayout" Target="../slideLayouts/slideLayout1.xml" /><Relationship Id="rId6" Type="http://schemas.openxmlformats.org/officeDocument/2006/relationships/image" Target="../media/image12.png" /><Relationship Id="rId5" Type="http://schemas.openxmlformats.org/officeDocument/2006/relationships/image" Target="../media/image11.jpeg" /><Relationship Id="rId4" Type="http://schemas.openxmlformats.org/officeDocument/2006/relationships/image" Target="../media/image10.png" /></Relationships>
</file>

<file path=ppt/slides/_rels/slide5.xml.rels><?xml version="1.0" encoding="UTF-8" standalone="yes"?>
<Relationships xmlns="http://schemas.openxmlformats.org/package/2006/relationships"><Relationship Id="rId3" Type="http://schemas.openxmlformats.org/officeDocument/2006/relationships/image" Target="../media/image13.jpg" /><Relationship Id="rId2" Type="http://schemas.openxmlformats.org/officeDocument/2006/relationships/image" Target="../media/image5.jpeg" /><Relationship Id="rId1" Type="http://schemas.openxmlformats.org/officeDocument/2006/relationships/slideLayout" Target="../slideLayouts/slideLayout1.xml" /><Relationship Id="rId4" Type="http://schemas.openxmlformats.org/officeDocument/2006/relationships/image" Target="../media/image14.jpeg" /></Relationships>
</file>

<file path=ppt/slides/_rels/slide6.xml.rels><?xml version="1.0" encoding="UTF-8" standalone="yes"?>
<Relationships xmlns="http://schemas.openxmlformats.org/package/2006/relationships"><Relationship Id="rId8" Type="http://schemas.openxmlformats.org/officeDocument/2006/relationships/image" Target="../media/image16.png" /><Relationship Id="rId3" Type="http://schemas.openxmlformats.org/officeDocument/2006/relationships/image" Target="../media/image5.jpeg" /><Relationship Id="rId7" Type="http://schemas.openxmlformats.org/officeDocument/2006/relationships/hyperlink" Target="https://apelgc.org/" TargetMode="External" /><Relationship Id="rId2" Type="http://schemas.openxmlformats.org/officeDocument/2006/relationships/hyperlink" Target="https://eereneguest.toutemonecole.fr/" TargetMode="External" /><Relationship Id="rId1" Type="http://schemas.openxmlformats.org/officeDocument/2006/relationships/slideLayout" Target="../slideLayouts/slideLayout1.xml" /><Relationship Id="rId6" Type="http://schemas.microsoft.com/office/2007/relationships/hdphoto" Target="../media/hdphoto1.wdp" /><Relationship Id="rId5" Type="http://schemas.openxmlformats.org/officeDocument/2006/relationships/image" Target="../media/image1.png" /><Relationship Id="rId4" Type="http://schemas.openxmlformats.org/officeDocument/2006/relationships/image" Target="../media/image15.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86701" y="2915816"/>
            <a:ext cx="5684598" cy="2304888"/>
          </a:xfrm>
        </p:spPr>
        <p:txBody>
          <a:bodyPr>
            <a:normAutofit fontScale="92500" lnSpcReduction="10000"/>
          </a:bodyPr>
          <a:lstStyle/>
          <a:p>
            <a:pPr algn="just"/>
            <a:r>
              <a:rPr lang="fr-FR" sz="1100" b="1" i="1" dirty="0">
                <a:solidFill>
                  <a:srgbClr val="00509A"/>
                </a:solidFill>
                <a:latin typeface="Arial" panose="020B0604020202020204" pitchFamily="34" charset="0"/>
                <a:cs typeface="Arial" panose="020B0604020202020204" pitchFamily="34" charset="0"/>
              </a:rPr>
              <a:t>Chers Parents, </a:t>
            </a:r>
          </a:p>
          <a:p>
            <a:pPr algn="just"/>
            <a:endParaRPr lang="fr-FR" sz="1100" b="1" i="1" dirty="0">
              <a:solidFill>
                <a:srgbClr val="00509A"/>
              </a:solidFill>
              <a:latin typeface="Arial" panose="020B0604020202020204" pitchFamily="34" charset="0"/>
              <a:cs typeface="Arial" panose="020B0604020202020204" pitchFamily="34" charset="0"/>
            </a:endParaRPr>
          </a:p>
          <a:p>
            <a:pPr algn="just"/>
            <a:r>
              <a:rPr lang="fr-FR" sz="1100" i="1" dirty="0">
                <a:solidFill>
                  <a:srgbClr val="00509A"/>
                </a:solidFill>
                <a:latin typeface="Arial" panose="020B0604020202020204" pitchFamily="34" charset="0"/>
                <a:cs typeface="Arial" panose="020B0604020202020204" pitchFamily="34" charset="0"/>
              </a:rPr>
              <a:t>L’entrée au CP, et donc à l’école élémentaire,  constitue une étape importante dans le parcours scolaire de votre enfant.  Vous allez recevoir de nombreuses informations, vous allez en chercher aussi par vous-mêmes… </a:t>
            </a:r>
          </a:p>
          <a:p>
            <a:pPr algn="just"/>
            <a:r>
              <a:rPr lang="fr-FR" sz="1100" i="1" dirty="0">
                <a:solidFill>
                  <a:srgbClr val="00509A"/>
                </a:solidFill>
                <a:latin typeface="Arial" panose="020B0604020202020204" pitchFamily="34" charset="0"/>
                <a:cs typeface="Arial" panose="020B0604020202020204" pitchFamily="34" charset="0"/>
              </a:rPr>
              <a:t>Pour vous simplifier la tâche, nous avons décidé de rassembler sous forme de questions / réponses les informations qui nous semblent importantes, et de partager les éléments que nous aurions aimés connaître et que nous avons parfois appris « sur le tas » ! Bref, les parents parlent aux parents!</a:t>
            </a:r>
          </a:p>
          <a:p>
            <a:pPr algn="just"/>
            <a:endParaRPr lang="fr-FR" sz="1100" i="1" dirty="0">
              <a:solidFill>
                <a:srgbClr val="00509A"/>
              </a:solidFill>
              <a:latin typeface="Arial" panose="020B0604020202020204" pitchFamily="34" charset="0"/>
              <a:cs typeface="Arial" panose="020B0604020202020204" pitchFamily="34" charset="0"/>
            </a:endParaRPr>
          </a:p>
          <a:p>
            <a:pPr algn="just"/>
            <a:r>
              <a:rPr lang="fr-FR" sz="1050" dirty="0">
                <a:solidFill>
                  <a:srgbClr val="00509A"/>
                </a:solidFill>
                <a:latin typeface="Arial" panose="020B0604020202020204" pitchFamily="34" charset="0"/>
                <a:cs typeface="Arial" panose="020B0604020202020204" pitchFamily="34" charset="0"/>
              </a:rPr>
              <a:t>(</a:t>
            </a:r>
            <a:r>
              <a:rPr lang="fr-FR" sz="1050" i="1" dirty="0">
                <a:solidFill>
                  <a:srgbClr val="00509A"/>
                </a:solidFill>
                <a:latin typeface="Arial" panose="020B0604020202020204" pitchFamily="34" charset="0"/>
                <a:cs typeface="Arial" panose="020B0604020202020204" pitchFamily="34" charset="0"/>
              </a:rPr>
              <a:t>Les informations communiquées ici sont données à titre indicatif. Elles sont donc susceptibles d’évoluer</a:t>
            </a:r>
            <a:r>
              <a:rPr lang="fr-FR" sz="1050" dirty="0">
                <a:solidFill>
                  <a:srgbClr val="00509A"/>
                </a:solidFill>
                <a:latin typeface="Arial" panose="020B0604020202020204" pitchFamily="34" charset="0"/>
                <a:cs typeface="Arial" panose="020B0604020202020204" pitchFamily="34" charset="0"/>
              </a:rPr>
              <a:t>) </a:t>
            </a:r>
          </a:p>
          <a:p>
            <a:pPr algn="just"/>
            <a:endParaRPr lang="fr-FR" sz="1050" dirty="0">
              <a:solidFill>
                <a:srgbClr val="00509A"/>
              </a:solidFill>
              <a:latin typeface="Arial" panose="020B0604020202020204" pitchFamily="34" charset="0"/>
              <a:cs typeface="Arial" panose="020B0604020202020204" pitchFamily="34" charset="0"/>
            </a:endParaRPr>
          </a:p>
          <a:p>
            <a:pPr algn="just"/>
            <a:r>
              <a:rPr lang="fr-FR" sz="1050" i="1" dirty="0">
                <a:solidFill>
                  <a:srgbClr val="00509A"/>
                </a:solidFill>
                <a:latin typeface="Arial" panose="020B0604020202020204" pitchFamily="34" charset="0"/>
                <a:cs typeface="Arial" panose="020B0604020202020204" pitchFamily="34" charset="0"/>
              </a:rPr>
              <a:t>L’équipe APELGC groupe scolaire </a:t>
            </a:r>
            <a:r>
              <a:rPr lang="fr-FR" sz="1050" i="1" dirty="0" err="1">
                <a:solidFill>
                  <a:srgbClr val="00509A"/>
                </a:solidFill>
                <a:latin typeface="Arial" panose="020B0604020202020204" pitchFamily="34" charset="0"/>
                <a:cs typeface="Arial" panose="020B0604020202020204" pitchFamily="34" charset="0"/>
              </a:rPr>
              <a:t>Guest</a:t>
            </a:r>
            <a:endParaRPr lang="fr-FR" sz="1050" i="1" dirty="0">
              <a:solidFill>
                <a:srgbClr val="00509A"/>
              </a:solidFill>
              <a:latin typeface="Arial" panose="020B0604020202020204" pitchFamily="34" charset="0"/>
              <a:cs typeface="Arial" panose="020B0604020202020204" pitchFamily="34" charset="0"/>
            </a:endParaRPr>
          </a:p>
        </p:txBody>
      </p:sp>
      <p:grpSp>
        <p:nvGrpSpPr>
          <p:cNvPr id="5" name="Groupe 4">
            <a:extLst>
              <a:ext uri="{FF2B5EF4-FFF2-40B4-BE49-F238E27FC236}">
                <a16:creationId xmlns:a16="http://schemas.microsoft.com/office/drawing/2014/main" id="{BC9916CF-393C-1A4B-AC7B-07E5FB872008}"/>
              </a:ext>
            </a:extLst>
          </p:cNvPr>
          <p:cNvGrpSpPr/>
          <p:nvPr/>
        </p:nvGrpSpPr>
        <p:grpSpPr>
          <a:xfrm>
            <a:off x="476672" y="1043608"/>
            <a:ext cx="5929408" cy="2007979"/>
            <a:chOff x="0" y="54803"/>
            <a:chExt cx="4369984" cy="928693"/>
          </a:xfrm>
        </p:grpSpPr>
        <p:pic>
          <p:nvPicPr>
            <p:cNvPr id="21" name="Image 20">
              <a:extLst>
                <a:ext uri="{FF2B5EF4-FFF2-40B4-BE49-F238E27FC236}">
                  <a16:creationId xmlns:a16="http://schemas.microsoft.com/office/drawing/2014/main" id="{DBF0A406-E4C0-534A-84D4-339085EE75F9}"/>
                </a:ext>
              </a:extLst>
            </p:cNvPr>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LightScreen/>
                      </a14:imgEffect>
                      <a14:imgEffect>
                        <a14:colorTemperature colorTemp="11200"/>
                      </a14:imgEffect>
                    </a14:imgLayer>
                  </a14:imgProps>
                </a:ext>
              </a:extLst>
            </a:blip>
            <a:srcRect b="37153"/>
            <a:stretch/>
          </p:blipFill>
          <p:spPr>
            <a:xfrm rot="10800000">
              <a:off x="0" y="153105"/>
              <a:ext cx="4369984" cy="715174"/>
            </a:xfrm>
            <a:prstGeom prst="rect">
              <a:avLst/>
            </a:prstGeom>
          </p:spPr>
        </p:pic>
        <p:sp>
          <p:nvSpPr>
            <p:cNvPr id="4" name="Titre 1"/>
            <p:cNvSpPr txBox="1">
              <a:spLocks/>
            </p:cNvSpPr>
            <p:nvPr/>
          </p:nvSpPr>
          <p:spPr>
            <a:xfrm>
              <a:off x="295995" y="54803"/>
              <a:ext cx="3927732" cy="92869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800" b="1" i="1" dirty="0">
                  <a:solidFill>
                    <a:schemeClr val="bg1"/>
                  </a:solidFill>
                  <a:latin typeface="Arial" panose="020B0604020202020204" pitchFamily="34" charset="0"/>
                  <a:ea typeface="+mj-ea"/>
                  <a:cs typeface="Arial" panose="020B0604020202020204" pitchFamily="34" charset="0"/>
                </a:rPr>
                <a:t>En route vers le CP à </a:t>
              </a:r>
              <a:r>
                <a:rPr lang="fr-FR" sz="2800" b="1" i="1" dirty="0" err="1">
                  <a:solidFill>
                    <a:schemeClr val="bg1"/>
                  </a:solidFill>
                  <a:latin typeface="Arial" panose="020B0604020202020204" pitchFamily="34" charset="0"/>
                  <a:ea typeface="+mj-ea"/>
                  <a:cs typeface="Arial" panose="020B0604020202020204" pitchFamily="34" charset="0"/>
                </a:rPr>
                <a:t>Guest</a:t>
              </a:r>
              <a:r>
                <a:rPr lang="fr-FR" sz="2800" b="1" i="1" dirty="0">
                  <a:solidFill>
                    <a:schemeClr val="bg1"/>
                  </a:solidFill>
                  <a:latin typeface="Arial" panose="020B0604020202020204" pitchFamily="34" charset="0"/>
                  <a:ea typeface="+mj-ea"/>
                  <a:cs typeface="Arial" panose="020B0604020202020204" pitchFamily="34" charset="0"/>
                </a:rPr>
                <a:t> !</a:t>
              </a:r>
              <a:endParaRPr kumimoji="0" lang="fr-FR" sz="2800" b="1" i="1"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grpSp>
      <p:sp>
        <p:nvSpPr>
          <p:cNvPr id="11266" name="AutoShape 2" descr="Résultat de recherche d'images pour &quot;apelgc&quot;"/>
          <p:cNvSpPr>
            <a:spLocks noChangeAspect="1" noChangeArrowheads="1"/>
          </p:cNvSpPr>
          <p:nvPr/>
        </p:nvSpPr>
        <p:spPr bwMode="auto">
          <a:xfrm>
            <a:off x="145988" y="-1457302"/>
            <a:ext cx="5375275" cy="3094038"/>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268" name="AutoShape 4" descr="Résultat de recherche d'images pour &quot;apelgc&quot;"/>
          <p:cNvSpPr>
            <a:spLocks noChangeAspect="1" noChangeArrowheads="1"/>
          </p:cNvSpPr>
          <p:nvPr/>
        </p:nvSpPr>
        <p:spPr bwMode="auto">
          <a:xfrm>
            <a:off x="0" y="-500098"/>
            <a:ext cx="5375275" cy="1665278"/>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 name="Image 6" descr="rubon1.jpg"/>
          <p:cNvPicPr>
            <a:picLocks noChangeAspect="1"/>
          </p:cNvPicPr>
          <p:nvPr/>
        </p:nvPicPr>
        <p:blipFill>
          <a:blip r:embed="rId4" cstate="print"/>
          <a:stretch>
            <a:fillRect/>
          </a:stretch>
        </p:blipFill>
        <p:spPr>
          <a:xfrm>
            <a:off x="2666363" y="199757"/>
            <a:ext cx="1716059" cy="987867"/>
          </a:xfrm>
          <a:prstGeom prst="rect">
            <a:avLst/>
          </a:prstGeom>
        </p:spPr>
      </p:pic>
      <p:sp>
        <p:nvSpPr>
          <p:cNvPr id="10" name="Rectangle 9">
            <a:extLst>
              <a:ext uri="{FF2B5EF4-FFF2-40B4-BE49-F238E27FC236}">
                <a16:creationId xmlns:a16="http://schemas.microsoft.com/office/drawing/2014/main" id="{FCFBC722-B1BC-E44B-AC24-0A28902E893E}"/>
              </a:ext>
            </a:extLst>
          </p:cNvPr>
          <p:cNvSpPr/>
          <p:nvPr/>
        </p:nvSpPr>
        <p:spPr>
          <a:xfrm>
            <a:off x="658357" y="5292080"/>
            <a:ext cx="5732069" cy="5151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latin typeface="Arial" panose="020B0604020202020204" pitchFamily="34" charset="0"/>
                <a:cs typeface="Arial" panose="020B0604020202020204" pitchFamily="34" charset="0"/>
              </a:rPr>
              <a:t>NB : au moment d’éditer ce document nous n’avons pas connaissance des protocoles sanitaires qui seront appliqués à la rentrée. Certains </a:t>
            </a:r>
            <a:r>
              <a:rPr lang="fr-FR" sz="1000" dirty="0" err="1">
                <a:latin typeface="Arial" panose="020B0604020202020204" pitchFamily="34" charset="0"/>
                <a:cs typeface="Arial" panose="020B0604020202020204" pitchFamily="34" charset="0"/>
              </a:rPr>
              <a:t>process</a:t>
            </a:r>
            <a:r>
              <a:rPr lang="fr-FR" sz="1000" dirty="0">
                <a:latin typeface="Arial" panose="020B0604020202020204" pitchFamily="34" charset="0"/>
                <a:cs typeface="Arial" panose="020B0604020202020204" pitchFamily="34" charset="0"/>
              </a:rPr>
              <a:t> sont donc susceptibles d’évoluer.</a:t>
            </a:r>
          </a:p>
        </p:txBody>
      </p:sp>
      <p:pic>
        <p:nvPicPr>
          <p:cNvPr id="6" name="Image 5" descr="Une image contenant texte&#10;&#10;Description générée automatiquement">
            <a:extLst>
              <a:ext uri="{FF2B5EF4-FFF2-40B4-BE49-F238E27FC236}">
                <a16:creationId xmlns:a16="http://schemas.microsoft.com/office/drawing/2014/main" id="{3186A9EF-766B-204D-85F0-65C6BF8FFB55}"/>
              </a:ext>
            </a:extLst>
          </p:cNvPr>
          <p:cNvPicPr>
            <a:picLocks noChangeAspect="1"/>
          </p:cNvPicPr>
          <p:nvPr/>
        </p:nvPicPr>
        <p:blipFill rotWithShape="1">
          <a:blip r:embed="rId5">
            <a:extLst>
              <a:ext uri="{28A0092B-C50C-407E-A947-70E740481C1C}">
                <a14:useLocalDpi xmlns:a14="http://schemas.microsoft.com/office/drawing/2010/main" val="0"/>
              </a:ext>
            </a:extLst>
          </a:blip>
          <a:srcRect t="8527" r="9601"/>
          <a:stretch/>
        </p:blipFill>
        <p:spPr>
          <a:xfrm rot="10800000">
            <a:off x="0" y="6013286"/>
            <a:ext cx="6858000" cy="3130714"/>
          </a:xfrm>
          <a:prstGeom prst="rect">
            <a:avLst/>
          </a:prstGeom>
        </p:spPr>
      </p:pic>
    </p:spTree>
    <p:extLst>
      <p:ext uri="{BB962C8B-B14F-4D97-AF65-F5344CB8AC3E}">
        <p14:creationId xmlns:p14="http://schemas.microsoft.com/office/powerpoint/2010/main" val="269454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184639" y="5145911"/>
            <a:ext cx="3374611" cy="1477328"/>
          </a:xfrm>
          <a:prstGeom prst="rect">
            <a:avLst/>
          </a:prstGeom>
          <a:noFill/>
          <a:ln>
            <a:noFill/>
          </a:ln>
        </p:spPr>
        <p:txBody>
          <a:bodyPr wrap="square" rtlCol="0">
            <a:spAutoFit/>
          </a:bodyPr>
          <a:lstStyle/>
          <a:p>
            <a:pPr algn="just"/>
            <a:r>
              <a:rPr lang="fr-FR" sz="1000" dirty="0">
                <a:solidFill>
                  <a:srgbClr val="00509A"/>
                </a:solidFill>
                <a:latin typeface="Arial" panose="020B0604020202020204" pitchFamily="34" charset="0"/>
                <a:cs typeface="Arial" panose="020B0604020202020204" pitchFamily="34" charset="0"/>
              </a:rPr>
              <a:t>Les parents d’élémentaire ne rentrent pas dans l’école, et l’entrée et la sortie des enfants s’effectuent par l’entrée principale rue Louis Jean.</a:t>
            </a:r>
          </a:p>
          <a:p>
            <a:pPr algn="just"/>
            <a:r>
              <a:rPr lang="fr-FR" sz="1000" dirty="0">
                <a:solidFill>
                  <a:srgbClr val="00509A"/>
                </a:solidFill>
                <a:latin typeface="Arial" panose="020B0604020202020204" pitchFamily="34" charset="0"/>
                <a:cs typeface="Arial" panose="020B0604020202020204" pitchFamily="34" charset="0"/>
              </a:rPr>
              <a:t>Attention : lors des entrées et sortie, veillez en tant que parents  à ne pas gêner le passage  et la visibilité des enfants. Privilégiez l’accès à l’école à pied. Il n’est pas possible de stationner à proximité de l’école</a:t>
            </a:r>
          </a:p>
          <a:p>
            <a:pPr algn="just"/>
            <a:endParaRPr lang="fr-FR" sz="1000" dirty="0"/>
          </a:p>
          <a:p>
            <a:pPr algn="just"/>
            <a:endParaRPr lang="fr-FR" sz="1000" dirty="0"/>
          </a:p>
        </p:txBody>
      </p:sp>
      <p:sp>
        <p:nvSpPr>
          <p:cNvPr id="11266" name="AutoShape 2" descr="Résultat de recherche d'images pour &quot;apelgc&quot;"/>
          <p:cNvSpPr>
            <a:spLocks noChangeAspect="1" noChangeArrowheads="1"/>
          </p:cNvSpPr>
          <p:nvPr/>
        </p:nvSpPr>
        <p:spPr bwMode="auto">
          <a:xfrm>
            <a:off x="145988" y="-1457302"/>
            <a:ext cx="5375275" cy="3094038"/>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268" name="AutoShape 4" descr="Résultat de recherche d'images pour &quot;apelgc&quot;"/>
          <p:cNvSpPr>
            <a:spLocks noChangeAspect="1" noChangeArrowheads="1"/>
          </p:cNvSpPr>
          <p:nvPr/>
        </p:nvSpPr>
        <p:spPr bwMode="auto">
          <a:xfrm>
            <a:off x="0" y="-500098"/>
            <a:ext cx="5375275" cy="1665278"/>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ZoneTexte 9"/>
          <p:cNvSpPr txBox="1"/>
          <p:nvPr/>
        </p:nvSpPr>
        <p:spPr>
          <a:xfrm>
            <a:off x="182993" y="2287252"/>
            <a:ext cx="4599734" cy="2246769"/>
          </a:xfrm>
          <a:prstGeom prst="rect">
            <a:avLst/>
          </a:prstGeom>
          <a:solidFill>
            <a:schemeClr val="bg1">
              <a:alpha val="48000"/>
            </a:schemeClr>
          </a:solidFill>
          <a:ln w="6350">
            <a:noFill/>
          </a:ln>
        </p:spPr>
        <p:txBody>
          <a:bodyPr wrap="square" rtlCol="0">
            <a:spAutoFit/>
          </a:bodyPr>
          <a:lstStyle/>
          <a:p>
            <a:pPr algn="just"/>
            <a:r>
              <a:rPr lang="fr-FR" sz="1000" dirty="0">
                <a:solidFill>
                  <a:srgbClr val="00509A"/>
                </a:solidFill>
                <a:latin typeface="Arial" panose="020B0604020202020204" pitchFamily="34" charset="0"/>
                <a:cs typeface="Arial" panose="020B0604020202020204" pitchFamily="34" charset="0"/>
              </a:rPr>
              <a:t>En général, une liste de fournitures à acheter est donnée à votre enfant en fin d’année de grande section. Les listes sont également mis en ligne sur le blog de l’école. Si ce n’est pas le cas, pour éviter la course le jour de la rentrée, nous vous conseillons d’acheter en amont le matériel permettant de constituer une trousse complète (penser à étiqueter tout le contenu de la trousse) :</a:t>
            </a:r>
          </a:p>
          <a:p>
            <a:pPr marL="171450" indent="-171450" algn="just">
              <a:buFont typeface="Wingdings" panose="05000000000000000000" pitchFamily="2" charset="2"/>
              <a:buChar char="ü"/>
            </a:pPr>
            <a:r>
              <a:rPr lang="fr-FR" sz="1000" dirty="0">
                <a:solidFill>
                  <a:srgbClr val="00509A"/>
                </a:solidFill>
                <a:latin typeface="Arial" panose="020B0604020202020204" pitchFamily="34" charset="0"/>
                <a:cs typeface="Arial" panose="020B0604020202020204" pitchFamily="34" charset="0"/>
              </a:rPr>
              <a:t>2 stylos bleus, 2 stylos rouges, 2 stylos verts</a:t>
            </a:r>
          </a:p>
          <a:p>
            <a:pPr marL="171450" indent="-171450" algn="just">
              <a:buFont typeface="Wingdings" panose="05000000000000000000" pitchFamily="2" charset="2"/>
              <a:buChar char="ü"/>
            </a:pPr>
            <a:r>
              <a:rPr lang="fr-FR" sz="1000" dirty="0">
                <a:solidFill>
                  <a:srgbClr val="00509A"/>
                </a:solidFill>
                <a:latin typeface="Arial" panose="020B0604020202020204" pitchFamily="34" charset="0"/>
                <a:cs typeface="Arial" panose="020B0604020202020204" pitchFamily="34" charset="0"/>
              </a:rPr>
              <a:t>Une boite de crayons de couleurs /  Une boite de feutres</a:t>
            </a:r>
          </a:p>
          <a:p>
            <a:pPr marL="171450" indent="-171450" algn="just">
              <a:buFont typeface="Wingdings" panose="05000000000000000000" pitchFamily="2" charset="2"/>
              <a:buChar char="ü"/>
            </a:pPr>
            <a:r>
              <a:rPr lang="fr-FR" sz="1000" dirty="0">
                <a:solidFill>
                  <a:srgbClr val="00509A"/>
                </a:solidFill>
                <a:latin typeface="Arial" panose="020B0604020202020204" pitchFamily="34" charset="0"/>
                <a:cs typeface="Arial" panose="020B0604020202020204" pitchFamily="34" charset="0"/>
              </a:rPr>
              <a:t>Une paire de ciseaux</a:t>
            </a:r>
          </a:p>
          <a:p>
            <a:pPr marL="171450" indent="-171450" algn="just">
              <a:buFont typeface="Wingdings" panose="05000000000000000000" pitchFamily="2" charset="2"/>
              <a:buChar char="ü"/>
            </a:pPr>
            <a:r>
              <a:rPr lang="fr-FR" sz="1000" dirty="0">
                <a:solidFill>
                  <a:srgbClr val="00509A"/>
                </a:solidFill>
                <a:latin typeface="Arial" panose="020B0604020202020204" pitchFamily="34" charset="0"/>
                <a:cs typeface="Arial" panose="020B0604020202020204" pitchFamily="34" charset="0"/>
              </a:rPr>
              <a:t>2 crayons de papier HB (les porte-mines ne sont pas conseillés au CP) et une gomme</a:t>
            </a:r>
          </a:p>
          <a:p>
            <a:pPr marL="171450" indent="-171450" algn="just">
              <a:buFont typeface="Wingdings" panose="05000000000000000000" pitchFamily="2" charset="2"/>
              <a:buChar char="ü"/>
            </a:pPr>
            <a:r>
              <a:rPr lang="fr-FR" sz="1000" dirty="0">
                <a:solidFill>
                  <a:srgbClr val="00509A"/>
                </a:solidFill>
                <a:latin typeface="Arial" panose="020B0604020202020204" pitchFamily="34" charset="0"/>
                <a:cs typeface="Arial" panose="020B0604020202020204" pitchFamily="34" charset="0"/>
              </a:rPr>
              <a:t>Un assortiment de surligneurs / 2 sticks de colle</a:t>
            </a:r>
          </a:p>
          <a:p>
            <a:pPr algn="just"/>
            <a:r>
              <a:rPr lang="fr-FR" sz="1000" dirty="0">
                <a:solidFill>
                  <a:srgbClr val="00509A"/>
                </a:solidFill>
                <a:latin typeface="Arial" panose="020B0604020202020204" pitchFamily="34" charset="0"/>
                <a:cs typeface="Arial" panose="020B0604020202020204" pitchFamily="34" charset="0"/>
              </a:rPr>
              <a:t>Le cartable doit être assez grand pour y glisser un cahier 24x32, et de préférence, ne pas avoir de roulettes (très pratique sur le chemin domicile / école, mais trop compliqué pour monter les escaliers et circuler dans l’école).</a:t>
            </a:r>
          </a:p>
        </p:txBody>
      </p:sp>
      <p:sp>
        <p:nvSpPr>
          <p:cNvPr id="14" name="ZoneTexte 13"/>
          <p:cNvSpPr txBox="1"/>
          <p:nvPr/>
        </p:nvSpPr>
        <p:spPr>
          <a:xfrm>
            <a:off x="237169" y="983794"/>
            <a:ext cx="6419133" cy="861774"/>
          </a:xfrm>
          <a:prstGeom prst="rect">
            <a:avLst/>
          </a:prstGeom>
          <a:solidFill>
            <a:srgbClr val="00509A">
              <a:alpha val="39798"/>
            </a:srgbClr>
          </a:solidFill>
          <a:ln>
            <a:solidFill>
              <a:srgbClr val="99CCFF"/>
            </a:solidFill>
          </a:ln>
        </p:spPr>
        <p:txBody>
          <a:bodyPr wrap="square" rtlCol="0">
            <a:spAutoFit/>
          </a:bodyPr>
          <a:lstStyle/>
          <a:p>
            <a:pPr algn="just"/>
            <a:r>
              <a:rPr lang="fr-FR" sz="1000" b="1" dirty="0">
                <a:solidFill>
                  <a:schemeClr val="bg1"/>
                </a:solidFill>
                <a:latin typeface="Arial" panose="020B0604020202020204" pitchFamily="34" charset="0"/>
                <a:cs typeface="Arial" panose="020B0604020202020204" pitchFamily="34" charset="0"/>
              </a:rPr>
              <a:t>Les enfants de CP sont accueillis à 9h </a:t>
            </a:r>
            <a:r>
              <a:rPr lang="fr-FR" sz="1000" dirty="0">
                <a:solidFill>
                  <a:schemeClr val="bg1"/>
                </a:solidFill>
                <a:latin typeface="Arial" panose="020B0604020202020204" pitchFamily="34" charset="0"/>
                <a:cs typeface="Arial" panose="020B0604020202020204" pitchFamily="34" charset="0"/>
              </a:rPr>
              <a:t>(les classes supérieures rentrant à 8h30) Les enfants sont invités à aller se regrouper par classe dans la cour de droite  devant l’affichette portant le nom de leur classe, avant de gagner leur classe avec leur enseignant.   (les listes sont affichées la veille de la rentrée sur la porte de l’école). Les élèves et leurs parents  peuvent ensuite faire connaissance avec l’enseignant(e) avant de les laisser  rejoindre leur classe (sans les parents).</a:t>
            </a:r>
          </a:p>
        </p:txBody>
      </p:sp>
      <p:sp>
        <p:nvSpPr>
          <p:cNvPr id="18" name="ZoneTexte 17"/>
          <p:cNvSpPr txBox="1"/>
          <p:nvPr/>
        </p:nvSpPr>
        <p:spPr>
          <a:xfrm>
            <a:off x="242613" y="7876237"/>
            <a:ext cx="6413689" cy="800219"/>
          </a:xfrm>
          <a:prstGeom prst="rect">
            <a:avLst/>
          </a:prstGeom>
          <a:noFill/>
          <a:ln>
            <a:noFill/>
          </a:ln>
        </p:spPr>
        <p:txBody>
          <a:bodyPr wrap="square" rtlCol="0">
            <a:spAutoFit/>
          </a:bodyPr>
          <a:lstStyle/>
          <a:p>
            <a:pPr algn="just">
              <a:spcBef>
                <a:spcPct val="20000"/>
              </a:spcBef>
            </a:pPr>
            <a:r>
              <a:rPr lang="fr-FR" sz="1000" dirty="0">
                <a:solidFill>
                  <a:srgbClr val="00509A"/>
                </a:solidFill>
                <a:latin typeface="Arial" panose="020B0604020202020204" pitchFamily="34" charset="0"/>
                <a:cs typeface="Arial" panose="020B0604020202020204" pitchFamily="34" charset="0"/>
              </a:rPr>
              <a:t>A l’élémentaire,  les enfants peuvent sortir seuls, sauf demande express des parents. </a:t>
            </a:r>
          </a:p>
          <a:p>
            <a:pPr algn="just">
              <a:spcBef>
                <a:spcPct val="20000"/>
              </a:spcBef>
            </a:pPr>
            <a:r>
              <a:rPr lang="fr-FR" sz="1000" dirty="0">
                <a:solidFill>
                  <a:srgbClr val="00509A"/>
                </a:solidFill>
                <a:latin typeface="Arial" panose="020B0604020202020204" pitchFamily="34" charset="0"/>
                <a:cs typeface="Arial" panose="020B0604020202020204" pitchFamily="34" charset="0"/>
              </a:rPr>
              <a:t>Il est donc important de signaler des la rentrée si vous ne souhaitez pas que votre enfant quitte l’école seul.</a:t>
            </a:r>
          </a:p>
          <a:p>
            <a:pPr algn="just">
              <a:spcBef>
                <a:spcPct val="20000"/>
              </a:spcBef>
            </a:pPr>
            <a:r>
              <a:rPr lang="fr-FR" sz="1000" dirty="0">
                <a:solidFill>
                  <a:srgbClr val="00509A"/>
                </a:solidFill>
                <a:latin typeface="Arial" panose="020B0604020202020204" pitchFamily="34" charset="0"/>
                <a:cs typeface="Arial" panose="020B0604020202020204" pitchFamily="34" charset="0"/>
              </a:rPr>
              <a:t>Sur le temps périscolaire, les animateurs ont besoin d’une autorisation pour laisser sortir les enfants.</a:t>
            </a:r>
          </a:p>
          <a:p>
            <a:pPr algn="just">
              <a:spcBef>
                <a:spcPct val="20000"/>
              </a:spcBef>
            </a:pPr>
            <a:r>
              <a:rPr lang="fr-FR" sz="1000" dirty="0">
                <a:solidFill>
                  <a:srgbClr val="00509A"/>
                </a:solidFill>
                <a:latin typeface="Arial" panose="020B0604020202020204" pitchFamily="34" charset="0"/>
                <a:cs typeface="Arial" panose="020B0604020202020204" pitchFamily="34" charset="0"/>
              </a:rPr>
              <a:t>Ces formulaires sont distribués en début d’année scolaire.</a:t>
            </a:r>
          </a:p>
        </p:txBody>
      </p:sp>
      <p:sp>
        <p:nvSpPr>
          <p:cNvPr id="22" name="Espace réservé du contenu 4"/>
          <p:cNvSpPr txBox="1">
            <a:spLocks/>
          </p:cNvSpPr>
          <p:nvPr/>
        </p:nvSpPr>
        <p:spPr>
          <a:xfrm>
            <a:off x="3687280" y="5102406"/>
            <a:ext cx="2939270" cy="2431435"/>
          </a:xfrm>
          <a:prstGeom prst="rect">
            <a:avLst/>
          </a:prstGeom>
          <a:solidFill>
            <a:srgbClr val="00509A">
              <a:alpha val="39887"/>
            </a:srgbClr>
          </a:solidFill>
          <a:ln>
            <a:solidFill>
              <a:srgbClr val="99CCFF"/>
            </a:solidFill>
          </a:ln>
        </p:spPr>
        <p:txBody>
          <a:bodyPr wrap="square" rtlCol="0">
            <a:spAutoFit/>
          </a:bodyPr>
          <a:lstStyle/>
          <a:p>
            <a:pPr marR="0" lvl="0" indent="0" algn="just" fontAlgn="auto">
              <a:spcBef>
                <a:spcPct val="20000"/>
              </a:spcBef>
              <a:spcAft>
                <a:spcPts val="0"/>
              </a:spcAft>
              <a:buClrTx/>
              <a:buSzTx/>
              <a:buFont typeface="Arial" pitchFamily="34" charset="0"/>
              <a:buNone/>
              <a:tabLst/>
              <a:defRPr/>
            </a:pPr>
            <a:r>
              <a:rPr lang="fr-FR" sz="1000" b="1" dirty="0">
                <a:solidFill>
                  <a:schemeClr val="bg1"/>
                </a:solidFill>
                <a:latin typeface="Arial" panose="020B0604020202020204" pitchFamily="34" charset="0"/>
                <a:cs typeface="Arial" panose="020B0604020202020204" pitchFamily="34" charset="0"/>
              </a:rPr>
              <a:t>7h30</a:t>
            </a:r>
            <a:r>
              <a:rPr lang="fr-FR" sz="1000" dirty="0">
                <a:solidFill>
                  <a:schemeClr val="bg1"/>
                </a:solidFill>
                <a:latin typeface="Arial" panose="020B0604020202020204" pitchFamily="34" charset="0"/>
                <a:cs typeface="Arial" panose="020B0604020202020204" pitchFamily="34" charset="0"/>
              </a:rPr>
              <a:t>: garderie (gratuite)</a:t>
            </a:r>
          </a:p>
          <a:p>
            <a:pPr marR="0" lvl="0" indent="0" algn="just" fontAlgn="auto">
              <a:spcBef>
                <a:spcPct val="20000"/>
              </a:spcBef>
              <a:spcAft>
                <a:spcPts val="0"/>
              </a:spcAft>
              <a:buClrTx/>
              <a:buSzTx/>
              <a:buFont typeface="Arial" pitchFamily="34" charset="0"/>
              <a:buNone/>
              <a:tabLst/>
              <a:defRPr/>
            </a:pPr>
            <a:r>
              <a:rPr lang="fr-FR" sz="1000" b="1" dirty="0">
                <a:solidFill>
                  <a:schemeClr val="bg1"/>
                </a:solidFill>
                <a:latin typeface="Arial" panose="020B0604020202020204" pitchFamily="34" charset="0"/>
                <a:cs typeface="Arial" panose="020B0604020202020204" pitchFamily="34" charset="0"/>
              </a:rPr>
              <a:t>8h20</a:t>
            </a:r>
            <a:r>
              <a:rPr lang="fr-FR" sz="1000" dirty="0">
                <a:solidFill>
                  <a:schemeClr val="bg1"/>
                </a:solidFill>
                <a:latin typeface="Arial" panose="020B0604020202020204" pitchFamily="34" charset="0"/>
                <a:cs typeface="Arial" panose="020B0604020202020204" pitchFamily="34" charset="0"/>
              </a:rPr>
              <a:t>: ouverture des portes de l’école</a:t>
            </a:r>
          </a:p>
          <a:p>
            <a:pPr marR="0" lvl="0" indent="0" algn="just" fontAlgn="auto">
              <a:spcBef>
                <a:spcPct val="20000"/>
              </a:spcBef>
              <a:spcAft>
                <a:spcPts val="0"/>
              </a:spcAft>
              <a:buClrTx/>
              <a:buSzTx/>
              <a:buFont typeface="Arial" pitchFamily="34" charset="0"/>
              <a:buNone/>
              <a:tabLst/>
              <a:defRPr/>
            </a:pPr>
            <a:r>
              <a:rPr lang="fr-FR" sz="1000" b="1" dirty="0">
                <a:solidFill>
                  <a:schemeClr val="bg1"/>
                </a:solidFill>
                <a:latin typeface="Arial" panose="020B0604020202020204" pitchFamily="34" charset="0"/>
                <a:cs typeface="Arial" panose="020B0604020202020204" pitchFamily="34" charset="0"/>
              </a:rPr>
              <a:t>8h30</a:t>
            </a:r>
            <a:r>
              <a:rPr lang="fr-FR" sz="1000" dirty="0">
                <a:solidFill>
                  <a:schemeClr val="bg1"/>
                </a:solidFill>
                <a:latin typeface="Arial" panose="020B0604020202020204" pitchFamily="34" charset="0"/>
                <a:cs typeface="Arial" panose="020B0604020202020204" pitchFamily="34" charset="0"/>
              </a:rPr>
              <a:t>: début de la  classe </a:t>
            </a:r>
          </a:p>
          <a:p>
            <a:pPr marR="0" lvl="0" indent="0" algn="just" fontAlgn="auto">
              <a:spcBef>
                <a:spcPct val="20000"/>
              </a:spcBef>
              <a:spcAft>
                <a:spcPts val="0"/>
              </a:spcAft>
              <a:buClrTx/>
              <a:buSzTx/>
              <a:buFont typeface="Arial" pitchFamily="34" charset="0"/>
              <a:buNone/>
              <a:tabLst/>
              <a:defRPr/>
            </a:pPr>
            <a:r>
              <a:rPr lang="fr-FR" sz="1000" b="1" dirty="0">
                <a:solidFill>
                  <a:schemeClr val="bg1"/>
                </a:solidFill>
                <a:latin typeface="Arial" panose="020B0604020202020204" pitchFamily="34" charset="0"/>
                <a:cs typeface="Arial" panose="020B0604020202020204" pitchFamily="34" charset="0"/>
              </a:rPr>
              <a:t>10h10-10h30</a:t>
            </a:r>
            <a:r>
              <a:rPr lang="fr-FR" sz="1000" dirty="0">
                <a:solidFill>
                  <a:schemeClr val="bg1"/>
                </a:solidFill>
                <a:latin typeface="Arial" panose="020B0604020202020204" pitchFamily="34" charset="0"/>
                <a:cs typeface="Arial" panose="020B0604020202020204" pitchFamily="34" charset="0"/>
              </a:rPr>
              <a:t>: récréation </a:t>
            </a:r>
          </a:p>
          <a:p>
            <a:pPr marR="0" lvl="0" indent="0" algn="just" fontAlgn="auto">
              <a:spcBef>
                <a:spcPct val="20000"/>
              </a:spcBef>
              <a:spcAft>
                <a:spcPts val="0"/>
              </a:spcAft>
              <a:buClrTx/>
              <a:buSzTx/>
              <a:buFont typeface="Arial" pitchFamily="34" charset="0"/>
              <a:buNone/>
              <a:tabLst/>
              <a:defRPr/>
            </a:pPr>
            <a:r>
              <a:rPr lang="fr-FR" sz="1000" b="1" dirty="0">
                <a:solidFill>
                  <a:schemeClr val="bg1"/>
                </a:solidFill>
                <a:latin typeface="Arial" panose="020B0604020202020204" pitchFamily="34" charset="0"/>
                <a:cs typeface="Arial" panose="020B0604020202020204" pitchFamily="34" charset="0"/>
              </a:rPr>
              <a:t>11h30-13h30</a:t>
            </a:r>
            <a:r>
              <a:rPr lang="fr-FR" sz="1000" dirty="0">
                <a:solidFill>
                  <a:schemeClr val="bg1"/>
                </a:solidFill>
                <a:latin typeface="Arial" panose="020B0604020202020204" pitchFamily="34" charset="0"/>
                <a:cs typeface="Arial" panose="020B0604020202020204" pitchFamily="34" charset="0"/>
              </a:rPr>
              <a:t>: pause méridienne </a:t>
            </a:r>
          </a:p>
          <a:p>
            <a:pPr marR="0" lvl="0" indent="0" algn="just" fontAlgn="auto">
              <a:spcBef>
                <a:spcPct val="20000"/>
              </a:spcBef>
              <a:spcAft>
                <a:spcPts val="0"/>
              </a:spcAft>
              <a:buClrTx/>
              <a:buSzTx/>
              <a:buFont typeface="Arial" pitchFamily="34" charset="0"/>
              <a:buNone/>
              <a:tabLst/>
              <a:defRPr/>
            </a:pPr>
            <a:r>
              <a:rPr lang="fr-FR" sz="1000" i="1" dirty="0">
                <a:solidFill>
                  <a:schemeClr val="bg1"/>
                </a:solidFill>
                <a:latin typeface="Arial" panose="020B0604020202020204" pitchFamily="34" charset="0"/>
                <a:cs typeface="Arial" panose="020B0604020202020204" pitchFamily="34" charset="0"/>
              </a:rPr>
              <a:t>(retour des enfants qui déjeunent chez eux entre 13h20 et 13h30)</a:t>
            </a:r>
          </a:p>
          <a:p>
            <a:pPr algn="just">
              <a:spcBef>
                <a:spcPct val="20000"/>
              </a:spcBef>
            </a:pPr>
            <a:r>
              <a:rPr lang="fr-FR" sz="1000" b="1" dirty="0">
                <a:solidFill>
                  <a:schemeClr val="bg1"/>
                </a:solidFill>
                <a:latin typeface="Arial" panose="020B0604020202020204" pitchFamily="34" charset="0"/>
                <a:cs typeface="Arial" panose="020B0604020202020204" pitchFamily="34" charset="0"/>
              </a:rPr>
              <a:t>15h10-15h30</a:t>
            </a:r>
            <a:r>
              <a:rPr lang="fr-FR" sz="1000" dirty="0">
                <a:solidFill>
                  <a:schemeClr val="bg1"/>
                </a:solidFill>
                <a:latin typeface="Arial" panose="020B0604020202020204" pitchFamily="34" charset="0"/>
                <a:cs typeface="Arial" panose="020B0604020202020204" pitchFamily="34" charset="0"/>
              </a:rPr>
              <a:t>: récréation</a:t>
            </a:r>
          </a:p>
          <a:p>
            <a:pPr marR="0" lvl="0" indent="0" algn="just" fontAlgn="auto">
              <a:spcBef>
                <a:spcPct val="20000"/>
              </a:spcBef>
              <a:spcAft>
                <a:spcPts val="0"/>
              </a:spcAft>
              <a:buClrTx/>
              <a:buSzTx/>
              <a:buFont typeface="Arial" pitchFamily="34" charset="0"/>
              <a:buNone/>
              <a:tabLst/>
              <a:defRPr/>
            </a:pPr>
            <a:r>
              <a:rPr lang="fr-FR" sz="1000" b="1" dirty="0">
                <a:solidFill>
                  <a:schemeClr val="bg1"/>
                </a:solidFill>
                <a:latin typeface="Arial" panose="020B0604020202020204" pitchFamily="34" charset="0"/>
                <a:cs typeface="Arial" panose="020B0604020202020204" pitchFamily="34" charset="0"/>
              </a:rPr>
              <a:t>16h30</a:t>
            </a:r>
            <a:r>
              <a:rPr lang="fr-FR" sz="1000" dirty="0">
                <a:solidFill>
                  <a:schemeClr val="bg1"/>
                </a:solidFill>
                <a:latin typeface="Arial" panose="020B0604020202020204" pitchFamily="34" charset="0"/>
                <a:cs typeface="Arial" panose="020B0604020202020204" pitchFamily="34" charset="0"/>
              </a:rPr>
              <a:t>: fin de la classe</a:t>
            </a:r>
          </a:p>
          <a:p>
            <a:pPr marR="0" lvl="0" indent="0" algn="just" fontAlgn="auto">
              <a:spcBef>
                <a:spcPct val="20000"/>
              </a:spcBef>
              <a:spcAft>
                <a:spcPts val="0"/>
              </a:spcAft>
              <a:buClrTx/>
              <a:buSzTx/>
              <a:buFont typeface="Arial" pitchFamily="34" charset="0"/>
              <a:buNone/>
              <a:tabLst/>
              <a:defRPr/>
            </a:pPr>
            <a:r>
              <a:rPr lang="fr-FR" sz="1000" b="1" dirty="0">
                <a:solidFill>
                  <a:schemeClr val="bg1"/>
                </a:solidFill>
                <a:latin typeface="Arial" panose="020B0604020202020204" pitchFamily="34" charset="0"/>
                <a:cs typeface="Arial" panose="020B0604020202020204" pitchFamily="34" charset="0"/>
              </a:rPr>
              <a:t>16h30-17h </a:t>
            </a:r>
            <a:r>
              <a:rPr lang="fr-FR" sz="1000" dirty="0">
                <a:solidFill>
                  <a:schemeClr val="bg1"/>
                </a:solidFill>
                <a:latin typeface="Arial" panose="020B0604020202020204" pitchFamily="34" charset="0"/>
                <a:cs typeface="Arial" panose="020B0604020202020204" pitchFamily="34" charset="0"/>
              </a:rPr>
              <a:t>: Goûter</a:t>
            </a:r>
          </a:p>
          <a:p>
            <a:pPr marR="0" lvl="0" indent="0" algn="just" fontAlgn="auto">
              <a:spcBef>
                <a:spcPct val="20000"/>
              </a:spcBef>
              <a:spcAft>
                <a:spcPts val="0"/>
              </a:spcAft>
              <a:buClrTx/>
              <a:buSzTx/>
              <a:buFont typeface="Arial" pitchFamily="34" charset="0"/>
              <a:buNone/>
              <a:tabLst/>
              <a:defRPr/>
            </a:pPr>
            <a:r>
              <a:rPr lang="fr-FR" sz="1000" b="1" dirty="0">
                <a:solidFill>
                  <a:schemeClr val="bg1"/>
                </a:solidFill>
                <a:latin typeface="Arial" panose="020B0604020202020204" pitchFamily="34" charset="0"/>
                <a:cs typeface="Arial" panose="020B0604020202020204" pitchFamily="34" charset="0"/>
              </a:rPr>
              <a:t>17h-18h </a:t>
            </a:r>
            <a:r>
              <a:rPr lang="fr-FR" sz="1000" dirty="0">
                <a:solidFill>
                  <a:schemeClr val="bg1"/>
                </a:solidFill>
                <a:latin typeface="Arial" panose="020B0604020202020204" pitchFamily="34" charset="0"/>
                <a:cs typeface="Arial" panose="020B0604020202020204" pitchFamily="34" charset="0"/>
              </a:rPr>
              <a:t>: Étude </a:t>
            </a:r>
          </a:p>
          <a:p>
            <a:pPr marR="0" lvl="0" indent="0" algn="just" fontAlgn="auto">
              <a:spcBef>
                <a:spcPct val="20000"/>
              </a:spcBef>
              <a:spcAft>
                <a:spcPts val="0"/>
              </a:spcAft>
              <a:buClrTx/>
              <a:buSzTx/>
              <a:buFont typeface="Arial" pitchFamily="34" charset="0"/>
              <a:buNone/>
              <a:tabLst/>
              <a:defRPr/>
            </a:pPr>
            <a:r>
              <a:rPr lang="fr-FR" sz="1000" dirty="0">
                <a:solidFill>
                  <a:schemeClr val="bg1"/>
                </a:solidFill>
                <a:latin typeface="Arial" panose="020B0604020202020204" pitchFamily="34" charset="0"/>
                <a:cs typeface="Arial" panose="020B0604020202020204" pitchFamily="34" charset="0"/>
              </a:rPr>
              <a:t>(ou activité « bien être » le vendredi)</a:t>
            </a:r>
          </a:p>
          <a:p>
            <a:pPr marR="0" lvl="0" indent="0" algn="just" fontAlgn="auto">
              <a:spcBef>
                <a:spcPct val="20000"/>
              </a:spcBef>
              <a:spcAft>
                <a:spcPts val="0"/>
              </a:spcAft>
              <a:buClrTx/>
              <a:buSzTx/>
              <a:buFont typeface="Arial" pitchFamily="34" charset="0"/>
              <a:buNone/>
              <a:tabLst/>
              <a:defRPr/>
            </a:pPr>
            <a:r>
              <a:rPr lang="fr-FR" sz="1000" b="1" dirty="0">
                <a:solidFill>
                  <a:schemeClr val="bg1"/>
                </a:solidFill>
                <a:latin typeface="Arial" panose="020B0604020202020204" pitchFamily="34" charset="0"/>
                <a:cs typeface="Arial" panose="020B0604020202020204" pitchFamily="34" charset="0"/>
              </a:rPr>
              <a:t>18h-18h45</a:t>
            </a:r>
            <a:r>
              <a:rPr lang="fr-FR" sz="1000" dirty="0">
                <a:solidFill>
                  <a:schemeClr val="bg1"/>
                </a:solidFill>
                <a:latin typeface="Arial" panose="020B0604020202020204" pitchFamily="34" charset="0"/>
                <a:cs typeface="Arial" panose="020B0604020202020204" pitchFamily="34" charset="0"/>
              </a:rPr>
              <a:t> : garderie (gratuite)</a:t>
            </a:r>
            <a:endParaRPr lang="fr-FR" sz="1100" dirty="0">
              <a:solidFill>
                <a:schemeClr val="bg1"/>
              </a:solidFill>
              <a:latin typeface="Arial" panose="020B0604020202020204" pitchFamily="34" charset="0"/>
              <a:cs typeface="Arial" panose="020B0604020202020204" pitchFamily="34" charset="0"/>
            </a:endParaRPr>
          </a:p>
        </p:txBody>
      </p:sp>
      <p:sp>
        <p:nvSpPr>
          <p:cNvPr id="24" name="ZoneTexte 23">
            <a:extLst>
              <a:ext uri="{FF2B5EF4-FFF2-40B4-BE49-F238E27FC236}">
                <a16:creationId xmlns:a16="http://schemas.microsoft.com/office/drawing/2014/main" id="{9C857F60-62A0-6D4C-B6F4-D2640A61B160}"/>
              </a:ext>
            </a:extLst>
          </p:cNvPr>
          <p:cNvSpPr txBox="1"/>
          <p:nvPr/>
        </p:nvSpPr>
        <p:spPr>
          <a:xfrm>
            <a:off x="66830" y="665354"/>
            <a:ext cx="2831790" cy="333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100">
                <a:solidFill>
                  <a:schemeClr val="bg1"/>
                </a:solidFill>
                <a:latin typeface="Gotham Rounded Medium"/>
                <a:ea typeface="Gotham Rounded Book" charset="0"/>
                <a:cs typeface="Gotham Rounded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6838" algn="l"/>
            <a:r>
              <a:rPr lang="fr-FR" sz="1200" b="1" dirty="0">
                <a:solidFill>
                  <a:srgbClr val="FF0000"/>
                </a:solidFill>
                <a:latin typeface="Arial" panose="020B0604020202020204" pitchFamily="34" charset="0"/>
                <a:cs typeface="Arial" panose="020B0604020202020204" pitchFamily="34" charset="0"/>
              </a:rPr>
              <a:t>// Comment se passe la rentrée ? </a:t>
            </a:r>
          </a:p>
        </p:txBody>
      </p:sp>
      <p:sp>
        <p:nvSpPr>
          <p:cNvPr id="9" name="Rectangle : avec coins rognés en diagonale 8">
            <a:extLst>
              <a:ext uri="{FF2B5EF4-FFF2-40B4-BE49-F238E27FC236}">
                <a16:creationId xmlns:a16="http://schemas.microsoft.com/office/drawing/2014/main" id="{06CA6BF5-F7CB-F040-BDA9-94F2E00ED01D}"/>
              </a:ext>
            </a:extLst>
          </p:cNvPr>
          <p:cNvSpPr/>
          <p:nvPr/>
        </p:nvSpPr>
        <p:spPr>
          <a:xfrm>
            <a:off x="-781562" y="2357346"/>
            <a:ext cx="45719" cy="4571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descr="Une image contenant personne, extérieur, terrain, enfant&#10;&#10;Description générée automatiquement">
            <a:extLst>
              <a:ext uri="{FF2B5EF4-FFF2-40B4-BE49-F238E27FC236}">
                <a16:creationId xmlns:a16="http://schemas.microsoft.com/office/drawing/2014/main" id="{4126C998-D491-0346-9B68-0451324522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268" b="10481"/>
          <a:stretch/>
        </p:blipFill>
        <p:spPr>
          <a:xfrm>
            <a:off x="806959" y="6374186"/>
            <a:ext cx="2135721" cy="1008112"/>
          </a:xfrm>
          <a:prstGeom prst="rect">
            <a:avLst/>
          </a:prstGeom>
        </p:spPr>
      </p:pic>
      <p:pic>
        <p:nvPicPr>
          <p:cNvPr id="29" name="Image 28" descr="rubon1.jpg">
            <a:extLst>
              <a:ext uri="{FF2B5EF4-FFF2-40B4-BE49-F238E27FC236}">
                <a16:creationId xmlns:a16="http://schemas.microsoft.com/office/drawing/2014/main" id="{B5C46C0F-70CF-9D40-9FB5-CD3C5C450A29}"/>
              </a:ext>
            </a:extLst>
          </p:cNvPr>
          <p:cNvPicPr>
            <a:picLocks noChangeAspect="1"/>
          </p:cNvPicPr>
          <p:nvPr/>
        </p:nvPicPr>
        <p:blipFill>
          <a:blip r:embed="rId3" cstate="print"/>
          <a:stretch>
            <a:fillRect/>
          </a:stretch>
        </p:blipFill>
        <p:spPr>
          <a:xfrm>
            <a:off x="5938680" y="233905"/>
            <a:ext cx="687870" cy="395980"/>
          </a:xfrm>
          <a:prstGeom prst="rect">
            <a:avLst/>
          </a:prstGeom>
        </p:spPr>
      </p:pic>
      <p:pic>
        <p:nvPicPr>
          <p:cNvPr id="8" name="Image 7" descr="Une image contenant instrument d’écriture, stationnaire, crayon, stylo&#10;&#10;Description générée automatiquement">
            <a:extLst>
              <a:ext uri="{FF2B5EF4-FFF2-40B4-BE49-F238E27FC236}">
                <a16:creationId xmlns:a16="http://schemas.microsoft.com/office/drawing/2014/main" id="{251B1CF9-A270-FB4E-921B-2CB98EE856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5860" y="2141049"/>
            <a:ext cx="1811406" cy="2322316"/>
          </a:xfrm>
          <a:prstGeom prst="rect">
            <a:avLst/>
          </a:prstGeom>
        </p:spPr>
      </p:pic>
      <p:sp>
        <p:nvSpPr>
          <p:cNvPr id="20" name="ZoneTexte 19">
            <a:extLst>
              <a:ext uri="{FF2B5EF4-FFF2-40B4-BE49-F238E27FC236}">
                <a16:creationId xmlns:a16="http://schemas.microsoft.com/office/drawing/2014/main" id="{419A4BB2-CACE-B045-9F0F-C4FAD12F97FA}"/>
              </a:ext>
            </a:extLst>
          </p:cNvPr>
          <p:cNvSpPr txBox="1"/>
          <p:nvPr/>
        </p:nvSpPr>
        <p:spPr>
          <a:xfrm>
            <a:off x="66829" y="2000391"/>
            <a:ext cx="3492421" cy="402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100">
                <a:solidFill>
                  <a:schemeClr val="bg1"/>
                </a:solidFill>
                <a:latin typeface="Gotham Rounded Medium"/>
                <a:ea typeface="Gotham Rounded Book" charset="0"/>
                <a:cs typeface="Gotham Rounded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6838" algn="l"/>
            <a:r>
              <a:rPr lang="fr-FR" sz="1200" b="1" dirty="0">
                <a:solidFill>
                  <a:srgbClr val="FF0000"/>
                </a:solidFill>
                <a:latin typeface="Arial" panose="020B0604020202020204" pitchFamily="34" charset="0"/>
                <a:cs typeface="Arial" panose="020B0604020202020204" pitchFamily="34" charset="0"/>
              </a:rPr>
              <a:t>// Quelles fournitures faut-il prévoir ?</a:t>
            </a:r>
          </a:p>
        </p:txBody>
      </p:sp>
      <p:sp>
        <p:nvSpPr>
          <p:cNvPr id="21" name="ZoneTexte 20">
            <a:extLst>
              <a:ext uri="{FF2B5EF4-FFF2-40B4-BE49-F238E27FC236}">
                <a16:creationId xmlns:a16="http://schemas.microsoft.com/office/drawing/2014/main" id="{39B0CA9B-8857-5446-A708-BC53D013C843}"/>
              </a:ext>
            </a:extLst>
          </p:cNvPr>
          <p:cNvSpPr txBox="1"/>
          <p:nvPr/>
        </p:nvSpPr>
        <p:spPr>
          <a:xfrm>
            <a:off x="66829" y="4782820"/>
            <a:ext cx="4010243" cy="402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100">
                <a:solidFill>
                  <a:schemeClr val="bg1"/>
                </a:solidFill>
                <a:latin typeface="Gotham Rounded Medium"/>
                <a:ea typeface="Gotham Rounded Book" charset="0"/>
                <a:cs typeface="Gotham Rounded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6838" algn="l"/>
            <a:r>
              <a:rPr lang="fr-FR" sz="1200" b="1" dirty="0">
                <a:solidFill>
                  <a:srgbClr val="FF0000"/>
                </a:solidFill>
                <a:latin typeface="Arial" panose="020B0604020202020204" pitchFamily="34" charset="0"/>
                <a:cs typeface="Arial" panose="020B0604020202020204" pitchFamily="34" charset="0"/>
              </a:rPr>
              <a:t>// Où se font l’entrée et la sortie des enfants ?</a:t>
            </a:r>
          </a:p>
        </p:txBody>
      </p:sp>
      <p:sp>
        <p:nvSpPr>
          <p:cNvPr id="23" name="ZoneTexte 22">
            <a:extLst>
              <a:ext uri="{FF2B5EF4-FFF2-40B4-BE49-F238E27FC236}">
                <a16:creationId xmlns:a16="http://schemas.microsoft.com/office/drawing/2014/main" id="{3B2AC922-EAB0-6D4D-8159-395D11CE3241}"/>
              </a:ext>
            </a:extLst>
          </p:cNvPr>
          <p:cNvSpPr txBox="1"/>
          <p:nvPr/>
        </p:nvSpPr>
        <p:spPr>
          <a:xfrm>
            <a:off x="3600600" y="4770389"/>
            <a:ext cx="4010243" cy="402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100">
                <a:solidFill>
                  <a:schemeClr val="bg1"/>
                </a:solidFill>
                <a:latin typeface="Gotham Rounded Medium"/>
                <a:ea typeface="Gotham Rounded Book" charset="0"/>
                <a:cs typeface="Gotham Rounded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6838" algn="l"/>
            <a:r>
              <a:rPr lang="fr-FR" sz="1200" b="1" dirty="0">
                <a:solidFill>
                  <a:srgbClr val="FF0000"/>
                </a:solidFill>
                <a:latin typeface="Arial" panose="020B0604020202020204" pitchFamily="34" charset="0"/>
                <a:cs typeface="Arial" panose="020B0604020202020204" pitchFamily="34" charset="0"/>
              </a:rPr>
              <a:t>// Quelle est la journée-type ? </a:t>
            </a:r>
          </a:p>
        </p:txBody>
      </p:sp>
      <p:sp>
        <p:nvSpPr>
          <p:cNvPr id="28" name="ZoneTexte 27">
            <a:extLst>
              <a:ext uri="{FF2B5EF4-FFF2-40B4-BE49-F238E27FC236}">
                <a16:creationId xmlns:a16="http://schemas.microsoft.com/office/drawing/2014/main" id="{5C3AED55-E025-F749-A133-DD5BFD1487A2}"/>
              </a:ext>
            </a:extLst>
          </p:cNvPr>
          <p:cNvSpPr txBox="1"/>
          <p:nvPr/>
        </p:nvSpPr>
        <p:spPr>
          <a:xfrm>
            <a:off x="159118" y="7571916"/>
            <a:ext cx="4010243" cy="402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100">
                <a:solidFill>
                  <a:schemeClr val="bg1"/>
                </a:solidFill>
                <a:latin typeface="Gotham Rounded Medium"/>
                <a:ea typeface="Gotham Rounded Book" charset="0"/>
                <a:cs typeface="Gotham Rounded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6838" algn="l"/>
            <a:r>
              <a:rPr lang="fr-FR" sz="1200" b="1" dirty="0">
                <a:solidFill>
                  <a:srgbClr val="FF0000"/>
                </a:solidFill>
                <a:latin typeface="Arial" panose="020B0604020202020204" pitchFamily="34" charset="0"/>
                <a:cs typeface="Arial" panose="020B0604020202020204" pitchFamily="34" charset="0"/>
              </a:rPr>
              <a:t>// Dois-je faire une autorisation de sortie?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162020" y="3564287"/>
            <a:ext cx="3097141" cy="3016210"/>
          </a:xfrm>
          <a:prstGeom prst="rect">
            <a:avLst/>
          </a:prstGeom>
          <a:noFill/>
          <a:ln>
            <a:noFill/>
          </a:ln>
        </p:spPr>
        <p:txBody>
          <a:bodyPr wrap="square" rtlCol="0">
            <a:spAutoFit/>
          </a:bodyPr>
          <a:lstStyle/>
          <a:p>
            <a:pPr algn="just"/>
            <a:r>
              <a:rPr lang="fr-FR" sz="1000" dirty="0">
                <a:solidFill>
                  <a:srgbClr val="00509A"/>
                </a:solidFill>
                <a:latin typeface="Arial" panose="020B0604020202020204" pitchFamily="34" charset="0"/>
                <a:cs typeface="Arial" panose="020B0604020202020204" pitchFamily="34" charset="0"/>
              </a:rPr>
              <a:t>Le cahier de liaison est l’élément privilégié d’échange entre l’école et les familles. Il doit être consulté quotidiennement</a:t>
            </a:r>
          </a:p>
          <a:p>
            <a:pPr algn="just"/>
            <a:r>
              <a:rPr lang="fr-FR" sz="1000" dirty="0">
                <a:solidFill>
                  <a:srgbClr val="00509A"/>
                </a:solidFill>
                <a:latin typeface="Arial" panose="020B0604020202020204" pitchFamily="34" charset="0"/>
                <a:cs typeface="Arial" panose="020B0604020202020204" pitchFamily="34" charset="0"/>
              </a:rPr>
              <a:t>Y sont  consignés :  </a:t>
            </a:r>
          </a:p>
          <a:p>
            <a:pPr marL="171450" indent="-171450" algn="just">
              <a:buFont typeface="Wingdings" panose="05000000000000000000" pitchFamily="2" charset="2"/>
              <a:buChar char="ü"/>
            </a:pPr>
            <a:r>
              <a:rPr lang="fr-FR" sz="1000" dirty="0">
                <a:solidFill>
                  <a:srgbClr val="00509A"/>
                </a:solidFill>
                <a:latin typeface="Arial" panose="020B0604020202020204" pitchFamily="34" charset="0"/>
                <a:cs typeface="Arial" panose="020B0604020202020204" pitchFamily="34" charset="0"/>
              </a:rPr>
              <a:t>les justificatifs d’absence. Si votre enfant est malade, vous devez téléphoner à l’école pour prévenir de son absence au plus vite. L’élève doit ensuite présenter un mot justifiant son absence lors de son retour à l’école. </a:t>
            </a:r>
          </a:p>
          <a:p>
            <a:pPr marL="171450" indent="-171450" algn="just">
              <a:buFont typeface="Wingdings" panose="05000000000000000000" pitchFamily="2" charset="2"/>
              <a:buChar char="ü"/>
            </a:pPr>
            <a:r>
              <a:rPr lang="fr-FR" sz="1000" dirty="0">
                <a:solidFill>
                  <a:srgbClr val="00509A"/>
                </a:solidFill>
                <a:latin typeface="Arial" panose="020B0604020202020204" pitchFamily="34" charset="0"/>
                <a:cs typeface="Arial" panose="020B0604020202020204" pitchFamily="34" charset="0"/>
              </a:rPr>
              <a:t> les mots échangés entre les parents et les professeurs ou la directrice,</a:t>
            </a:r>
          </a:p>
          <a:p>
            <a:pPr marL="171450" indent="-171450" algn="just">
              <a:buFont typeface="Wingdings" panose="05000000000000000000" pitchFamily="2" charset="2"/>
              <a:buChar char="ü"/>
            </a:pPr>
            <a:r>
              <a:rPr lang="fr-FR" sz="1000" dirty="0">
                <a:solidFill>
                  <a:srgbClr val="00509A"/>
                </a:solidFill>
                <a:latin typeface="Arial" panose="020B0604020202020204" pitchFamily="34" charset="0"/>
                <a:cs typeface="Arial" panose="020B0604020202020204" pitchFamily="34" charset="0"/>
              </a:rPr>
              <a:t> les remarques et sanctions à l’égard des élèves, mais aussi les félicitations, avis de passage</a:t>
            </a:r>
          </a:p>
          <a:p>
            <a:pPr marL="171450" indent="-171450" algn="just">
              <a:buFont typeface="Wingdings" panose="05000000000000000000" pitchFamily="2" charset="2"/>
              <a:buChar char="ü"/>
            </a:pPr>
            <a:r>
              <a:rPr lang="fr-FR" sz="1000" dirty="0">
                <a:solidFill>
                  <a:srgbClr val="00509A"/>
                </a:solidFill>
                <a:latin typeface="Arial" panose="020B0604020202020204" pitchFamily="34" charset="0"/>
                <a:cs typeface="Arial" panose="020B0604020202020204" pitchFamily="34" charset="0"/>
              </a:rPr>
              <a:t> les informations sur les activités organisées à l’intérieur de l’école et les sorties,</a:t>
            </a:r>
          </a:p>
          <a:p>
            <a:pPr marL="171450" indent="-171450" algn="just">
              <a:buFont typeface="Wingdings" panose="05000000000000000000" pitchFamily="2" charset="2"/>
              <a:buChar char="ü"/>
            </a:pPr>
            <a:r>
              <a:rPr lang="fr-FR" sz="1000" dirty="0">
                <a:solidFill>
                  <a:srgbClr val="00509A"/>
                </a:solidFill>
                <a:latin typeface="Arial" panose="020B0604020202020204" pitchFamily="34" charset="0"/>
                <a:cs typeface="Arial" panose="020B0604020202020204" pitchFamily="34" charset="0"/>
              </a:rPr>
              <a:t> le règlement intérieur de l’école qui doit être lu et signé par les parents et les enfants.</a:t>
            </a:r>
          </a:p>
          <a:p>
            <a:pPr algn="just"/>
            <a:endParaRPr lang="fr-FR" sz="1000" dirty="0">
              <a:solidFill>
                <a:srgbClr val="00509A"/>
              </a:solidFill>
              <a:latin typeface="Arial" panose="020B0604020202020204" pitchFamily="34" charset="0"/>
              <a:cs typeface="Arial" panose="020B0604020202020204" pitchFamily="34" charset="0"/>
            </a:endParaRPr>
          </a:p>
          <a:p>
            <a:pPr algn="just"/>
            <a:endParaRPr lang="fr-FR" sz="1000" dirty="0">
              <a:solidFill>
                <a:srgbClr val="00509A"/>
              </a:solidFill>
              <a:latin typeface="Arial" panose="020B0604020202020204" pitchFamily="34" charset="0"/>
              <a:cs typeface="Arial" panose="020B0604020202020204" pitchFamily="34" charset="0"/>
            </a:endParaRPr>
          </a:p>
        </p:txBody>
      </p:sp>
      <p:sp>
        <p:nvSpPr>
          <p:cNvPr id="11266" name="AutoShape 2" descr="Résultat de recherche d'images pour &quot;apelgc&quot;"/>
          <p:cNvSpPr>
            <a:spLocks noChangeAspect="1" noChangeArrowheads="1"/>
          </p:cNvSpPr>
          <p:nvPr/>
        </p:nvSpPr>
        <p:spPr bwMode="auto">
          <a:xfrm>
            <a:off x="145988" y="-1457302"/>
            <a:ext cx="5375275" cy="3094038"/>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268" name="AutoShape 4" descr="Résultat de recherche d'images pour &quot;apelgc&quot;"/>
          <p:cNvSpPr>
            <a:spLocks noChangeAspect="1" noChangeArrowheads="1"/>
          </p:cNvSpPr>
          <p:nvPr/>
        </p:nvSpPr>
        <p:spPr bwMode="auto">
          <a:xfrm>
            <a:off x="0" y="-500098"/>
            <a:ext cx="5375275" cy="1665278"/>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ZoneTexte 13"/>
          <p:cNvSpPr txBox="1"/>
          <p:nvPr/>
        </p:nvSpPr>
        <p:spPr>
          <a:xfrm>
            <a:off x="237169" y="1016786"/>
            <a:ext cx="6419133" cy="707886"/>
          </a:xfrm>
          <a:prstGeom prst="rect">
            <a:avLst/>
          </a:prstGeom>
          <a:noFill/>
          <a:ln>
            <a:noFill/>
          </a:ln>
        </p:spPr>
        <p:txBody>
          <a:bodyPr wrap="square" rtlCol="0">
            <a:spAutoFit/>
          </a:bodyPr>
          <a:lstStyle/>
          <a:p>
            <a:pPr algn="just">
              <a:spcBef>
                <a:spcPct val="20000"/>
              </a:spcBef>
            </a:pPr>
            <a:r>
              <a:rPr lang="fr-FR" sz="1000" dirty="0">
                <a:solidFill>
                  <a:srgbClr val="00509A"/>
                </a:solidFill>
                <a:latin typeface="Arial" panose="020B0604020202020204" pitchFamily="34" charset="0"/>
                <a:cs typeface="Arial" panose="020B0604020202020204" pitchFamily="34" charset="0"/>
              </a:rPr>
              <a:t>Les inscriptions pour la cantine, la garderie, </a:t>
            </a:r>
            <a:r>
              <a:rPr lang="fr-FR" sz="1000">
                <a:solidFill>
                  <a:srgbClr val="00509A"/>
                </a:solidFill>
                <a:latin typeface="Arial" panose="020B0604020202020204" pitchFamily="34" charset="0"/>
                <a:cs typeface="Arial" panose="020B0604020202020204" pitchFamily="34" charset="0"/>
              </a:rPr>
              <a:t>le goûter</a:t>
            </a:r>
            <a:r>
              <a:rPr lang="fr-FR" sz="1000" dirty="0">
                <a:solidFill>
                  <a:srgbClr val="00509A"/>
                </a:solidFill>
                <a:latin typeface="Arial" panose="020B0604020202020204" pitchFamily="34" charset="0"/>
                <a:cs typeface="Arial" panose="020B0604020202020204" pitchFamily="34" charset="0"/>
              </a:rPr>
              <a:t>, l’étude ainsi que pour les centres de loisirs se font en ligne via le Guichet Numérique Unique </a:t>
            </a:r>
            <a:r>
              <a:rPr lang="fr-FR" sz="1000" dirty="0">
                <a:solidFill>
                  <a:srgbClr val="00509A"/>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https://www.espace-citoyens.net/lagarennecolombes/espace-citoyens/</a:t>
            </a:r>
            <a:r>
              <a:rPr lang="fr-FR" sz="1000" dirty="0">
                <a:solidFill>
                  <a:srgbClr val="00509A"/>
                </a:solidFill>
                <a:latin typeface="Arial" panose="020B0604020202020204" pitchFamily="34" charset="0"/>
                <a:cs typeface="Arial" panose="020B0604020202020204" pitchFamily="34" charset="0"/>
              </a:rPr>
              <a:t> 72h à l’avance. Vous pouvez également effectuer les démarches en vous rendant au service des affaires scolaires.</a:t>
            </a:r>
          </a:p>
        </p:txBody>
      </p:sp>
      <p:sp>
        <p:nvSpPr>
          <p:cNvPr id="24" name="ZoneTexte 23">
            <a:extLst>
              <a:ext uri="{FF2B5EF4-FFF2-40B4-BE49-F238E27FC236}">
                <a16:creationId xmlns:a16="http://schemas.microsoft.com/office/drawing/2014/main" id="{9C857F60-62A0-6D4C-B6F4-D2640A61B160}"/>
              </a:ext>
            </a:extLst>
          </p:cNvPr>
          <p:cNvSpPr txBox="1"/>
          <p:nvPr/>
        </p:nvSpPr>
        <p:spPr>
          <a:xfrm>
            <a:off x="332656" y="322384"/>
            <a:ext cx="4425153" cy="356170"/>
          </a:xfrm>
          <a:prstGeom prst="rect">
            <a:avLst/>
          </a:prstGeom>
          <a:solidFill>
            <a:srgbClr val="005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100">
                <a:solidFill>
                  <a:schemeClr val="bg1"/>
                </a:solidFill>
                <a:latin typeface="Gotham Rounded Medium"/>
                <a:ea typeface="Gotham Rounded Book" charset="0"/>
                <a:cs typeface="Gotham Rounded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6838" algn="l"/>
            <a:r>
              <a:rPr lang="fr-FR" dirty="0">
                <a:latin typeface="Arial" panose="020B0604020202020204" pitchFamily="34" charset="0"/>
                <a:cs typeface="Arial" panose="020B0604020202020204" pitchFamily="34" charset="0"/>
              </a:rPr>
              <a:t>Comment effectuer les inscriptions aux activités périscolaires ? </a:t>
            </a:r>
          </a:p>
        </p:txBody>
      </p:sp>
      <p:pic>
        <p:nvPicPr>
          <p:cNvPr id="29" name="Image 28" descr="rubon1.jpg">
            <a:extLst>
              <a:ext uri="{FF2B5EF4-FFF2-40B4-BE49-F238E27FC236}">
                <a16:creationId xmlns:a16="http://schemas.microsoft.com/office/drawing/2014/main" id="{B5C46C0F-70CF-9D40-9FB5-CD3C5C450A29}"/>
              </a:ext>
            </a:extLst>
          </p:cNvPr>
          <p:cNvPicPr>
            <a:picLocks noChangeAspect="1"/>
          </p:cNvPicPr>
          <p:nvPr/>
        </p:nvPicPr>
        <p:blipFill>
          <a:blip r:embed="rId3" cstate="print"/>
          <a:stretch>
            <a:fillRect/>
          </a:stretch>
        </p:blipFill>
        <p:spPr>
          <a:xfrm>
            <a:off x="5932960" y="159858"/>
            <a:ext cx="687870" cy="395980"/>
          </a:xfrm>
          <a:prstGeom prst="rect">
            <a:avLst/>
          </a:prstGeom>
        </p:spPr>
      </p:pic>
      <p:sp>
        <p:nvSpPr>
          <p:cNvPr id="30" name="ZoneTexte 29">
            <a:extLst>
              <a:ext uri="{FF2B5EF4-FFF2-40B4-BE49-F238E27FC236}">
                <a16:creationId xmlns:a16="http://schemas.microsoft.com/office/drawing/2014/main" id="{4317AFD5-3AEC-A748-B03F-57E11A9F5CAF}"/>
              </a:ext>
            </a:extLst>
          </p:cNvPr>
          <p:cNvSpPr txBox="1"/>
          <p:nvPr/>
        </p:nvSpPr>
        <p:spPr>
          <a:xfrm>
            <a:off x="332656" y="2209308"/>
            <a:ext cx="6282730" cy="707886"/>
          </a:xfrm>
          <a:prstGeom prst="rect">
            <a:avLst/>
          </a:prstGeom>
          <a:solidFill>
            <a:srgbClr val="00509A">
              <a:alpha val="39798"/>
            </a:srgbClr>
          </a:solidFill>
          <a:ln>
            <a:solidFill>
              <a:srgbClr val="99CCFF"/>
            </a:solidFill>
          </a:ln>
        </p:spPr>
        <p:txBody>
          <a:bodyPr wrap="square" rtlCol="0">
            <a:spAutoFit/>
          </a:bodyPr>
          <a:lstStyle/>
          <a:p>
            <a:pPr algn="just"/>
            <a:r>
              <a:rPr lang="fr-FR" sz="1000" dirty="0">
                <a:solidFill>
                  <a:schemeClr val="bg1"/>
                </a:solidFill>
                <a:latin typeface="Arial" panose="020B0604020202020204" pitchFamily="34" charset="0"/>
                <a:cs typeface="Arial" panose="020B0604020202020204" pitchFamily="34" charset="0"/>
              </a:rPr>
              <a:t>Une réunion est généralement organisée dans chaque classe dans les jours qui suivent la rentrée.</a:t>
            </a:r>
          </a:p>
          <a:p>
            <a:pPr algn="just"/>
            <a:r>
              <a:rPr lang="fr-FR" sz="1000" dirty="0">
                <a:solidFill>
                  <a:schemeClr val="bg1"/>
                </a:solidFill>
                <a:latin typeface="Arial" panose="020B0604020202020204" pitchFamily="34" charset="0"/>
                <a:cs typeface="Arial" panose="020B0604020202020204" pitchFamily="34" charset="0"/>
              </a:rPr>
              <a:t>Pour un rendez-vous, vous pouvez bien entendu solliciter l’enseignant de votre enfant via le cahier de liaison. De façon générale, n’hésitez pas à communiquer avec l’enseignant via ce cahier. Si le sujet est sensible pour l’enfant, glissez plutôt une petite lettre dans une enveloppe, le tout dans le cahier de liaison. </a:t>
            </a:r>
          </a:p>
        </p:txBody>
      </p:sp>
      <p:sp>
        <p:nvSpPr>
          <p:cNvPr id="32" name="ZoneTexte 31">
            <a:extLst>
              <a:ext uri="{FF2B5EF4-FFF2-40B4-BE49-F238E27FC236}">
                <a16:creationId xmlns:a16="http://schemas.microsoft.com/office/drawing/2014/main" id="{5A1AC0A7-9E4A-334D-98AE-3BEF2284F7AF}"/>
              </a:ext>
            </a:extLst>
          </p:cNvPr>
          <p:cNvSpPr txBox="1"/>
          <p:nvPr/>
        </p:nvSpPr>
        <p:spPr>
          <a:xfrm>
            <a:off x="3536632" y="3564287"/>
            <a:ext cx="3097140" cy="2554545"/>
          </a:xfrm>
          <a:prstGeom prst="rect">
            <a:avLst/>
          </a:prstGeom>
          <a:noFill/>
          <a:ln>
            <a:noFill/>
          </a:ln>
        </p:spPr>
        <p:txBody>
          <a:bodyPr wrap="square" rtlCol="0">
            <a:spAutoFit/>
          </a:bodyPr>
          <a:lstStyle/>
          <a:p>
            <a:pPr algn="just"/>
            <a:r>
              <a:rPr lang="fr-FR" sz="1000" dirty="0">
                <a:solidFill>
                  <a:srgbClr val="00509A"/>
                </a:solidFill>
                <a:latin typeface="Arial" panose="020B0604020202020204" pitchFamily="34" charset="0"/>
                <a:cs typeface="Arial" panose="020B0604020202020204" pitchFamily="34" charset="0"/>
              </a:rPr>
              <a:t>Du CP au CM2, vos enfants peuvent aller à l’étude « encadrée ». </a:t>
            </a:r>
          </a:p>
          <a:p>
            <a:pPr algn="just"/>
            <a:r>
              <a:rPr lang="fr-FR" sz="1000" dirty="0">
                <a:solidFill>
                  <a:srgbClr val="00509A"/>
                </a:solidFill>
                <a:latin typeface="Arial" panose="020B0604020202020204" pitchFamily="34" charset="0"/>
                <a:cs typeface="Arial" panose="020B0604020202020204" pitchFamily="34" charset="0"/>
              </a:rPr>
              <a:t>L’inscription se fait en ligne via le guichet unique.</a:t>
            </a:r>
          </a:p>
          <a:p>
            <a:pPr algn="just"/>
            <a:r>
              <a:rPr lang="fr-FR" sz="1000" dirty="0">
                <a:solidFill>
                  <a:srgbClr val="00509A"/>
                </a:solidFill>
                <a:latin typeface="Arial" panose="020B0604020202020204" pitchFamily="34" charset="0"/>
                <a:cs typeface="Arial" panose="020B0604020202020204" pitchFamily="34" charset="0"/>
              </a:rPr>
              <a:t>Par groupe de 15 à 20, les enfants peuvent ainsi faire leurs devoirs avec un enseignant entre 17h et 18h.</a:t>
            </a:r>
          </a:p>
          <a:p>
            <a:pPr algn="just"/>
            <a:r>
              <a:rPr lang="fr-FR" sz="1000" dirty="0">
                <a:solidFill>
                  <a:srgbClr val="00509A"/>
                </a:solidFill>
                <a:latin typeface="Arial" panose="020B0604020202020204" pitchFamily="34" charset="0"/>
                <a:cs typeface="Arial" panose="020B0604020202020204" pitchFamily="34" charset="0"/>
              </a:rPr>
              <a:t>L’étude n’est pas une aide personnelle, et elle rassemble des enfants de différents niveaux de classe. La priorité des enseignants est de faire lire </a:t>
            </a:r>
          </a:p>
          <a:p>
            <a:pPr algn="just"/>
            <a:r>
              <a:rPr lang="fr-FR" sz="1000" dirty="0">
                <a:solidFill>
                  <a:srgbClr val="00509A"/>
                </a:solidFill>
                <a:latin typeface="Arial" panose="020B0604020202020204" pitchFamily="34" charset="0"/>
                <a:cs typeface="Arial" panose="020B0604020202020204" pitchFamily="34" charset="0"/>
              </a:rPr>
              <a:t>chaque élève de  CP et d’aider les élèves qui en ont le plus besoin.</a:t>
            </a:r>
          </a:p>
          <a:p>
            <a:pPr algn="just"/>
            <a:endParaRPr lang="fr-FR" sz="1000" dirty="0">
              <a:solidFill>
                <a:srgbClr val="00509A"/>
              </a:solidFill>
              <a:latin typeface="Arial" panose="020B0604020202020204" pitchFamily="34" charset="0"/>
              <a:cs typeface="Arial" panose="020B0604020202020204" pitchFamily="34" charset="0"/>
            </a:endParaRPr>
          </a:p>
          <a:p>
            <a:r>
              <a:rPr lang="fr-FR" sz="1000" b="1" dirty="0">
                <a:solidFill>
                  <a:srgbClr val="00509A"/>
                </a:solidFill>
                <a:latin typeface="Arial" panose="020B0604020202020204" pitchFamily="34" charset="0"/>
                <a:cs typeface="Arial" panose="020B0604020202020204" pitchFamily="34" charset="0"/>
              </a:rPr>
              <a:t>A noter : </a:t>
            </a:r>
          </a:p>
          <a:p>
            <a:r>
              <a:rPr lang="fr-FR" sz="1000" b="1" dirty="0">
                <a:solidFill>
                  <a:srgbClr val="00509A"/>
                </a:solidFill>
                <a:latin typeface="Arial" panose="020B0604020202020204" pitchFamily="34" charset="0"/>
                <a:cs typeface="Arial" panose="020B0604020202020204" pitchFamily="34" charset="0"/>
              </a:rPr>
              <a:t>pas d’étude le mercredi , ni le vendredi.</a:t>
            </a:r>
          </a:p>
          <a:p>
            <a:pPr algn="just"/>
            <a:endParaRPr lang="fr-FR" sz="1000" dirty="0"/>
          </a:p>
          <a:p>
            <a:pPr algn="just"/>
            <a:endParaRPr lang="fr-FR" sz="1000" dirty="0"/>
          </a:p>
        </p:txBody>
      </p:sp>
      <p:pic>
        <p:nvPicPr>
          <p:cNvPr id="33" name="Picture 2">
            <a:extLst>
              <a:ext uri="{FF2B5EF4-FFF2-40B4-BE49-F238E27FC236}">
                <a16:creationId xmlns:a16="http://schemas.microsoft.com/office/drawing/2014/main" id="{E8E97E80-12A1-EE49-86A6-9CC75A159F91}"/>
              </a:ext>
            </a:extLst>
          </p:cNvPr>
          <p:cNvPicPr>
            <a:picLocks noChangeAspect="1" noChangeArrowheads="1"/>
          </p:cNvPicPr>
          <p:nvPr/>
        </p:nvPicPr>
        <p:blipFill>
          <a:blip r:embed="rId4" cstate="print"/>
          <a:srcRect/>
          <a:stretch>
            <a:fillRect/>
          </a:stretch>
        </p:blipFill>
        <p:spPr bwMode="auto">
          <a:xfrm>
            <a:off x="3598841" y="6125922"/>
            <a:ext cx="2968504" cy="2033117"/>
          </a:xfrm>
          <a:prstGeom prst="rect">
            <a:avLst/>
          </a:prstGeom>
          <a:noFill/>
          <a:ln w="9525">
            <a:noFill/>
            <a:miter lim="800000"/>
            <a:headEnd/>
            <a:tailEnd/>
          </a:ln>
          <a:effectLst/>
        </p:spPr>
      </p:pic>
      <p:sp>
        <p:nvSpPr>
          <p:cNvPr id="15" name="ZoneTexte 14">
            <a:extLst>
              <a:ext uri="{FF2B5EF4-FFF2-40B4-BE49-F238E27FC236}">
                <a16:creationId xmlns:a16="http://schemas.microsoft.com/office/drawing/2014/main" id="{CBDA4840-46FA-A54A-8661-7607894731D7}"/>
              </a:ext>
            </a:extLst>
          </p:cNvPr>
          <p:cNvSpPr txBox="1"/>
          <p:nvPr/>
        </p:nvSpPr>
        <p:spPr>
          <a:xfrm>
            <a:off x="134461" y="730943"/>
            <a:ext cx="5094739" cy="402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100">
                <a:solidFill>
                  <a:schemeClr val="bg1"/>
                </a:solidFill>
                <a:latin typeface="Gotham Rounded Medium"/>
                <a:ea typeface="Gotham Rounded Book" charset="0"/>
                <a:cs typeface="Gotham Rounded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6838" algn="l"/>
            <a:r>
              <a:rPr lang="fr-FR" sz="1200" b="1" dirty="0">
                <a:solidFill>
                  <a:srgbClr val="FF0000"/>
                </a:solidFill>
                <a:latin typeface="Arial" panose="020B0604020202020204" pitchFamily="34" charset="0"/>
                <a:cs typeface="Arial" panose="020B0604020202020204" pitchFamily="34" charset="0"/>
              </a:rPr>
              <a:t>// Comment effectuer les inscriptions aux activités périscolaires ? </a:t>
            </a:r>
          </a:p>
        </p:txBody>
      </p:sp>
      <p:sp>
        <p:nvSpPr>
          <p:cNvPr id="17" name="ZoneTexte 16">
            <a:extLst>
              <a:ext uri="{FF2B5EF4-FFF2-40B4-BE49-F238E27FC236}">
                <a16:creationId xmlns:a16="http://schemas.microsoft.com/office/drawing/2014/main" id="{FE70B7CB-7B8F-9141-B8BF-7C9D70CC606D}"/>
              </a:ext>
            </a:extLst>
          </p:cNvPr>
          <p:cNvSpPr txBox="1"/>
          <p:nvPr/>
        </p:nvSpPr>
        <p:spPr>
          <a:xfrm>
            <a:off x="134460" y="1843997"/>
            <a:ext cx="5094739" cy="402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100">
                <a:solidFill>
                  <a:schemeClr val="bg1"/>
                </a:solidFill>
                <a:latin typeface="Gotham Rounded Medium"/>
                <a:ea typeface="Gotham Rounded Book" charset="0"/>
                <a:cs typeface="Gotham Rounded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6838" algn="l"/>
            <a:r>
              <a:rPr lang="fr-FR" sz="1200" b="1" dirty="0">
                <a:solidFill>
                  <a:srgbClr val="FF0000"/>
                </a:solidFill>
                <a:latin typeface="Arial" panose="020B0604020202020204" pitchFamily="34" charset="0"/>
                <a:cs typeface="Arial" panose="020B0604020202020204" pitchFamily="34" charset="0"/>
              </a:rPr>
              <a:t>// Comment communiquer avec l’enseignant de mon enfant ? </a:t>
            </a:r>
          </a:p>
        </p:txBody>
      </p:sp>
      <p:sp>
        <p:nvSpPr>
          <p:cNvPr id="18" name="ZoneTexte 17">
            <a:extLst>
              <a:ext uri="{FF2B5EF4-FFF2-40B4-BE49-F238E27FC236}">
                <a16:creationId xmlns:a16="http://schemas.microsoft.com/office/drawing/2014/main" id="{2AA2D4A8-546B-7F4B-8F6F-9B71971DAA39}"/>
              </a:ext>
            </a:extLst>
          </p:cNvPr>
          <p:cNvSpPr txBox="1"/>
          <p:nvPr/>
        </p:nvSpPr>
        <p:spPr>
          <a:xfrm>
            <a:off x="147402" y="3154525"/>
            <a:ext cx="2862491" cy="402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100">
                <a:solidFill>
                  <a:schemeClr val="bg1"/>
                </a:solidFill>
                <a:latin typeface="Gotham Rounded Medium"/>
                <a:ea typeface="Gotham Rounded Book" charset="0"/>
                <a:cs typeface="Gotham Rounded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6838" algn="l"/>
            <a:r>
              <a:rPr lang="fr-FR" sz="1200" b="1" dirty="0">
                <a:solidFill>
                  <a:srgbClr val="FF0000"/>
                </a:solidFill>
                <a:latin typeface="Arial" panose="020B0604020202020204" pitchFamily="34" charset="0"/>
                <a:cs typeface="Arial" panose="020B0604020202020204" pitchFamily="34" charset="0"/>
              </a:rPr>
              <a:t>// À quoi sert le cahier de liaison ? </a:t>
            </a:r>
          </a:p>
        </p:txBody>
      </p:sp>
      <p:sp>
        <p:nvSpPr>
          <p:cNvPr id="19" name="ZoneTexte 18">
            <a:extLst>
              <a:ext uri="{FF2B5EF4-FFF2-40B4-BE49-F238E27FC236}">
                <a16:creationId xmlns:a16="http://schemas.microsoft.com/office/drawing/2014/main" id="{155F1E07-C941-294B-BD06-85FF4C4B2DF1}"/>
              </a:ext>
            </a:extLst>
          </p:cNvPr>
          <p:cNvSpPr txBox="1"/>
          <p:nvPr/>
        </p:nvSpPr>
        <p:spPr>
          <a:xfrm>
            <a:off x="3459676" y="3154524"/>
            <a:ext cx="2862491" cy="402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100">
                <a:solidFill>
                  <a:schemeClr val="bg1"/>
                </a:solidFill>
                <a:latin typeface="Gotham Rounded Medium"/>
                <a:ea typeface="Gotham Rounded Book" charset="0"/>
                <a:cs typeface="Gotham Rounded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6838" algn="l"/>
            <a:r>
              <a:rPr lang="fr-FR" sz="1200" b="1" dirty="0">
                <a:solidFill>
                  <a:srgbClr val="FF0000"/>
                </a:solidFill>
                <a:latin typeface="Arial" panose="020B0604020202020204" pitchFamily="34" charset="0"/>
                <a:cs typeface="Arial" panose="020B0604020202020204" pitchFamily="34" charset="0"/>
              </a:rPr>
              <a:t>// Qu’est-ce que l’étude ? </a:t>
            </a:r>
          </a:p>
        </p:txBody>
      </p:sp>
      <p:pic>
        <p:nvPicPr>
          <p:cNvPr id="4" name="Image 3" descr="Une image contenant texte&#10;&#10;Description générée automatiquement">
            <a:extLst>
              <a:ext uri="{FF2B5EF4-FFF2-40B4-BE49-F238E27FC236}">
                <a16:creationId xmlns:a16="http://schemas.microsoft.com/office/drawing/2014/main" id="{BEE4F27A-9CCE-A743-99A3-BAEED531928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20473670">
            <a:off x="930091" y="6484898"/>
            <a:ext cx="1374659" cy="2019029"/>
          </a:xfrm>
          <a:prstGeom prst="rect">
            <a:avLst/>
          </a:prstGeom>
        </p:spPr>
      </p:pic>
    </p:spTree>
    <p:extLst>
      <p:ext uri="{BB962C8B-B14F-4D97-AF65-F5344CB8AC3E}">
        <p14:creationId xmlns:p14="http://schemas.microsoft.com/office/powerpoint/2010/main" val="309988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188640" y="3675521"/>
            <a:ext cx="3097141" cy="1938992"/>
          </a:xfrm>
          <a:prstGeom prst="rect">
            <a:avLst/>
          </a:prstGeom>
          <a:noFill/>
          <a:ln>
            <a:noFill/>
          </a:ln>
        </p:spPr>
        <p:txBody>
          <a:bodyPr wrap="square" rtlCol="0">
            <a:spAutoFit/>
          </a:bodyPr>
          <a:lstStyle/>
          <a:p>
            <a:pPr algn="just"/>
            <a:r>
              <a:rPr lang="fr-FR" sz="1000" dirty="0">
                <a:solidFill>
                  <a:srgbClr val="00509A"/>
                </a:solidFill>
                <a:latin typeface="Arial" panose="020B0604020202020204" pitchFamily="34" charset="0"/>
                <a:cs typeface="Arial" panose="020B0604020202020204" pitchFamily="34" charset="0"/>
              </a:rPr>
              <a:t>Les </a:t>
            </a:r>
            <a:r>
              <a:rPr lang="fr-FR" sz="1000" b="1" dirty="0">
                <a:solidFill>
                  <a:srgbClr val="00509A"/>
                </a:solidFill>
                <a:latin typeface="Arial" panose="020B0604020202020204" pitchFamily="34" charset="0"/>
                <a:cs typeface="Arial" panose="020B0604020202020204" pitchFamily="34" charset="0"/>
              </a:rPr>
              <a:t>Unités Localisées pour l‘Inclusion Scolaire </a:t>
            </a:r>
            <a:r>
              <a:rPr lang="fr-FR" sz="1000" dirty="0">
                <a:solidFill>
                  <a:srgbClr val="00509A"/>
                </a:solidFill>
                <a:latin typeface="Arial" panose="020B0604020202020204" pitchFamily="34" charset="0"/>
                <a:cs typeface="Arial" panose="020B0604020202020204" pitchFamily="34" charset="0"/>
              </a:rPr>
              <a:t>permettent l’accueil d’enfants qui doivent  recevoir un enseignement adapté compte tenu d’un handicap ou de difficultés d’apprentissage,  tout en permettant, autant qu'il est possible, des plages d'inclusion dans la classe de référence où l'élève est obligatoirement inscrit.  </a:t>
            </a:r>
          </a:p>
          <a:p>
            <a:pPr algn="just"/>
            <a:endParaRPr lang="fr-FR" sz="1000" dirty="0">
              <a:solidFill>
                <a:srgbClr val="00509A"/>
              </a:solidFill>
              <a:latin typeface="Arial" panose="020B0604020202020204" pitchFamily="34" charset="0"/>
              <a:cs typeface="Arial" panose="020B0604020202020204" pitchFamily="34" charset="0"/>
            </a:endParaRPr>
          </a:p>
          <a:p>
            <a:pPr algn="just"/>
            <a:r>
              <a:rPr lang="fr-FR" sz="1000" dirty="0">
                <a:solidFill>
                  <a:srgbClr val="00509A"/>
                </a:solidFill>
                <a:latin typeface="Arial" panose="020B0604020202020204" pitchFamily="34" charset="0"/>
                <a:cs typeface="Arial" panose="020B0604020202020204" pitchFamily="34" charset="0"/>
              </a:rPr>
              <a:t>A  </a:t>
            </a:r>
            <a:r>
              <a:rPr lang="fr-FR" sz="1000" dirty="0" err="1">
                <a:solidFill>
                  <a:srgbClr val="00509A"/>
                </a:solidFill>
                <a:latin typeface="Arial" panose="020B0604020202020204" pitchFamily="34" charset="0"/>
                <a:cs typeface="Arial" panose="020B0604020202020204" pitchFamily="34" charset="0"/>
              </a:rPr>
              <a:t>Guest</a:t>
            </a:r>
            <a:r>
              <a:rPr lang="fr-FR" sz="1000" dirty="0">
                <a:solidFill>
                  <a:srgbClr val="00509A"/>
                </a:solidFill>
                <a:latin typeface="Arial" panose="020B0604020202020204" pitchFamily="34" charset="0"/>
                <a:cs typeface="Arial" panose="020B0604020202020204" pitchFamily="34" charset="0"/>
              </a:rPr>
              <a:t>, une dizaine d’enfants est accueillie dans une classe ULIS.</a:t>
            </a:r>
          </a:p>
          <a:p>
            <a:pPr algn="just"/>
            <a:endParaRPr lang="fr-FR" sz="1000" dirty="0">
              <a:solidFill>
                <a:srgbClr val="00509A"/>
              </a:solidFill>
              <a:latin typeface="Arial" panose="020B0604020202020204" pitchFamily="34" charset="0"/>
              <a:cs typeface="Arial" panose="020B0604020202020204" pitchFamily="34" charset="0"/>
            </a:endParaRPr>
          </a:p>
          <a:p>
            <a:pPr algn="just"/>
            <a:endParaRPr lang="fr-FR" sz="1000" dirty="0">
              <a:solidFill>
                <a:srgbClr val="00509A"/>
              </a:solidFill>
              <a:latin typeface="Arial" panose="020B0604020202020204" pitchFamily="34" charset="0"/>
              <a:cs typeface="Arial" panose="020B0604020202020204" pitchFamily="34" charset="0"/>
            </a:endParaRPr>
          </a:p>
        </p:txBody>
      </p:sp>
      <p:sp>
        <p:nvSpPr>
          <p:cNvPr id="11266" name="AutoShape 2" descr="Résultat de recherche d'images pour &quot;apelgc&quot;"/>
          <p:cNvSpPr>
            <a:spLocks noChangeAspect="1" noChangeArrowheads="1"/>
          </p:cNvSpPr>
          <p:nvPr/>
        </p:nvSpPr>
        <p:spPr bwMode="auto">
          <a:xfrm>
            <a:off x="145988" y="-1457302"/>
            <a:ext cx="5375275" cy="3094038"/>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268" name="AutoShape 4" descr="Résultat de recherche d'images pour &quot;apelgc&quot;"/>
          <p:cNvSpPr>
            <a:spLocks noChangeAspect="1" noChangeArrowheads="1"/>
          </p:cNvSpPr>
          <p:nvPr/>
        </p:nvSpPr>
        <p:spPr bwMode="auto">
          <a:xfrm>
            <a:off x="0" y="-500098"/>
            <a:ext cx="5375275" cy="1665278"/>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9" name="Image 28" descr="rubon1.jpg">
            <a:extLst>
              <a:ext uri="{FF2B5EF4-FFF2-40B4-BE49-F238E27FC236}">
                <a16:creationId xmlns:a16="http://schemas.microsoft.com/office/drawing/2014/main" id="{B5C46C0F-70CF-9D40-9FB5-CD3C5C450A29}"/>
              </a:ext>
            </a:extLst>
          </p:cNvPr>
          <p:cNvPicPr>
            <a:picLocks noChangeAspect="1"/>
          </p:cNvPicPr>
          <p:nvPr/>
        </p:nvPicPr>
        <p:blipFill>
          <a:blip r:embed="rId2" cstate="print"/>
          <a:stretch>
            <a:fillRect/>
          </a:stretch>
        </p:blipFill>
        <p:spPr>
          <a:xfrm>
            <a:off x="5932960" y="159858"/>
            <a:ext cx="687870" cy="395980"/>
          </a:xfrm>
          <a:prstGeom prst="rect">
            <a:avLst/>
          </a:prstGeom>
        </p:spPr>
      </p:pic>
      <p:sp>
        <p:nvSpPr>
          <p:cNvPr id="30" name="ZoneTexte 29">
            <a:extLst>
              <a:ext uri="{FF2B5EF4-FFF2-40B4-BE49-F238E27FC236}">
                <a16:creationId xmlns:a16="http://schemas.microsoft.com/office/drawing/2014/main" id="{4317AFD5-3AEC-A748-B03F-57E11A9F5CAF}"/>
              </a:ext>
            </a:extLst>
          </p:cNvPr>
          <p:cNvSpPr txBox="1"/>
          <p:nvPr/>
        </p:nvSpPr>
        <p:spPr>
          <a:xfrm>
            <a:off x="314125" y="1093761"/>
            <a:ext cx="6419132" cy="1938992"/>
          </a:xfrm>
          <a:prstGeom prst="rect">
            <a:avLst/>
          </a:prstGeom>
          <a:solidFill>
            <a:srgbClr val="00509A">
              <a:alpha val="39798"/>
            </a:srgbClr>
          </a:solidFill>
          <a:ln>
            <a:solidFill>
              <a:srgbClr val="99CCFF"/>
            </a:solidFill>
          </a:ln>
        </p:spPr>
        <p:txBody>
          <a:bodyPr wrap="square" rtlCol="0">
            <a:spAutoFit/>
          </a:bodyPr>
          <a:lstStyle/>
          <a:p>
            <a:pPr marL="1296988" lvl="2">
              <a:buFont typeface="Wingdings" panose="05000000000000000000" pitchFamily="2" charset="2"/>
              <a:buChar char="ü"/>
            </a:pPr>
            <a:r>
              <a:rPr lang="fr-FR" sz="1000" dirty="0">
                <a:solidFill>
                  <a:schemeClr val="bg1"/>
                </a:solidFill>
                <a:latin typeface="Arial" panose="020B0604020202020204" pitchFamily="34" charset="0"/>
                <a:cs typeface="Arial" panose="020B0604020202020204" pitchFamily="34" charset="0"/>
              </a:rPr>
              <a:t> soit l’enfant sort après la fin des cours, à 16h30 </a:t>
            </a:r>
          </a:p>
          <a:p>
            <a:pPr marL="1296988" lvl="2">
              <a:buFont typeface="Wingdings" panose="05000000000000000000" pitchFamily="2" charset="2"/>
              <a:buChar char="ü"/>
            </a:pPr>
            <a:r>
              <a:rPr lang="fr-FR" sz="1000" dirty="0">
                <a:solidFill>
                  <a:schemeClr val="bg1"/>
                </a:solidFill>
                <a:latin typeface="Arial" panose="020B0604020202020204" pitchFamily="34" charset="0"/>
                <a:cs typeface="Arial" panose="020B0604020202020204" pitchFamily="34" charset="0"/>
              </a:rPr>
              <a:t> soit l’enfant reste au goûter (géré par les enseignants, de 16h30 à 17h) ET à l’étude : </a:t>
            </a:r>
          </a:p>
          <a:p>
            <a:pPr marL="1296988" lvl="2"/>
            <a:r>
              <a:rPr lang="fr-FR" sz="1000" dirty="0">
                <a:solidFill>
                  <a:schemeClr val="bg1"/>
                </a:solidFill>
                <a:latin typeface="Arial" panose="020B0604020202020204" pitchFamily="34" charset="0"/>
                <a:cs typeface="Arial" panose="020B0604020202020204" pitchFamily="34" charset="0"/>
              </a:rPr>
              <a:t>     dans ce cas,   sorties échelonnées entre 18h et 18h45. </a:t>
            </a:r>
          </a:p>
          <a:p>
            <a:pPr marL="1296988" lvl="2"/>
            <a:r>
              <a:rPr lang="fr-FR" sz="1000" b="1" dirty="0">
                <a:solidFill>
                  <a:schemeClr val="bg1"/>
                </a:solidFill>
                <a:latin typeface="Arial" panose="020B0604020202020204" pitchFamily="34" charset="0"/>
                <a:cs typeface="Arial" panose="020B0604020202020204" pitchFamily="34" charset="0"/>
              </a:rPr>
              <a:t>Attention  : </a:t>
            </a:r>
          </a:p>
          <a:p>
            <a:pPr marL="1296988" lvl="2"/>
            <a:r>
              <a:rPr lang="fr-FR" sz="1000" b="1" dirty="0">
                <a:solidFill>
                  <a:schemeClr val="bg1"/>
                </a:solidFill>
                <a:latin typeface="Arial" panose="020B0604020202020204" pitchFamily="34" charset="0"/>
                <a:cs typeface="Arial" panose="020B0604020202020204" pitchFamily="34" charset="0"/>
              </a:rPr>
              <a:t>à la différence de la maternelle, pas de sortie possible entre 17h et 18h</a:t>
            </a:r>
          </a:p>
          <a:p>
            <a:pPr marL="1296988"/>
            <a:r>
              <a:rPr lang="fr-FR" sz="1000" dirty="0">
                <a:solidFill>
                  <a:schemeClr val="bg1"/>
                </a:solidFill>
                <a:latin typeface="Arial" panose="020B0604020202020204" pitchFamily="34" charset="0"/>
                <a:cs typeface="Arial" panose="020B0604020202020204" pitchFamily="34" charset="0"/>
              </a:rPr>
              <a:t>Exceptions : </a:t>
            </a:r>
          </a:p>
          <a:p>
            <a:pPr marL="1296988" lvl="0"/>
            <a:r>
              <a:rPr lang="fr-FR" sz="1000" dirty="0">
                <a:solidFill>
                  <a:schemeClr val="bg1"/>
                </a:solidFill>
                <a:latin typeface="Arial" panose="020B0604020202020204" pitchFamily="34" charset="0"/>
                <a:cs typeface="Arial" panose="020B0604020202020204" pitchFamily="34" charset="0"/>
              </a:rPr>
              <a:t>- le mercredi : sortie à 11h30 OU à 13h30 OU entre 17h et 18h45</a:t>
            </a:r>
          </a:p>
          <a:p>
            <a:pPr marL="1296988" lvl="0"/>
            <a:r>
              <a:rPr lang="fr-FR" sz="1000" dirty="0">
                <a:solidFill>
                  <a:schemeClr val="bg1"/>
                </a:solidFill>
                <a:latin typeface="Arial" panose="020B0604020202020204" pitchFamily="34" charset="0"/>
                <a:cs typeface="Arial" panose="020B0604020202020204" pitchFamily="34" charset="0"/>
              </a:rPr>
              <a:t>- le vendredi : sortie à 16h30 OU entre 17h et 18h45</a:t>
            </a:r>
          </a:p>
          <a:p>
            <a:pPr marL="1468438" lvl="0" indent="-171450">
              <a:buFontTx/>
              <a:buChar char="-"/>
            </a:pPr>
            <a:endParaRPr lang="fr-FR" sz="1000" dirty="0">
              <a:solidFill>
                <a:schemeClr val="bg1"/>
              </a:solidFill>
              <a:latin typeface="Arial" panose="020B0604020202020204" pitchFamily="34" charset="0"/>
              <a:cs typeface="Arial" panose="020B0604020202020204" pitchFamily="34" charset="0"/>
            </a:endParaRPr>
          </a:p>
          <a:p>
            <a:pPr lvl="0"/>
            <a:r>
              <a:rPr lang="fr-FR" sz="1000" b="1" dirty="0">
                <a:solidFill>
                  <a:schemeClr val="bg1"/>
                </a:solidFill>
                <a:latin typeface="Arial" panose="020B0604020202020204" pitchFamily="34" charset="0"/>
                <a:cs typeface="Arial" panose="020B0604020202020204" pitchFamily="34" charset="0"/>
              </a:rPr>
              <a:t>NB : La 1ere semaine, la sortie des CP s’effectue à 16h20 pour leur éviter d’être noyés dans le flux des plus grands</a:t>
            </a:r>
          </a:p>
          <a:p>
            <a:pPr algn="just"/>
            <a:endParaRPr lang="fr-FR" sz="1000" dirty="0">
              <a:solidFill>
                <a:schemeClr val="bg1"/>
              </a:solidFill>
              <a:latin typeface="Arial" panose="020B0604020202020204" pitchFamily="34" charset="0"/>
              <a:cs typeface="Arial" panose="020B0604020202020204" pitchFamily="34" charset="0"/>
            </a:endParaRPr>
          </a:p>
        </p:txBody>
      </p:sp>
      <p:sp>
        <p:nvSpPr>
          <p:cNvPr id="32" name="ZoneTexte 31">
            <a:extLst>
              <a:ext uri="{FF2B5EF4-FFF2-40B4-BE49-F238E27FC236}">
                <a16:creationId xmlns:a16="http://schemas.microsoft.com/office/drawing/2014/main" id="{5A1AC0A7-9E4A-334D-98AE-3BEF2284F7AF}"/>
              </a:ext>
            </a:extLst>
          </p:cNvPr>
          <p:cNvSpPr txBox="1"/>
          <p:nvPr/>
        </p:nvSpPr>
        <p:spPr>
          <a:xfrm>
            <a:off x="3572220" y="3698732"/>
            <a:ext cx="3102483" cy="1631216"/>
          </a:xfrm>
          <a:prstGeom prst="rect">
            <a:avLst/>
          </a:prstGeom>
          <a:noFill/>
          <a:ln>
            <a:noFill/>
          </a:ln>
        </p:spPr>
        <p:txBody>
          <a:bodyPr wrap="square" rtlCol="0">
            <a:spAutoFit/>
          </a:bodyPr>
          <a:lstStyle/>
          <a:p>
            <a:pPr algn="just"/>
            <a:r>
              <a:rPr lang="fr-FR" sz="1000" b="1" dirty="0">
                <a:solidFill>
                  <a:srgbClr val="00509A"/>
                </a:solidFill>
                <a:latin typeface="Arial" panose="020B0604020202020204" pitchFamily="34" charset="0"/>
                <a:cs typeface="Arial" panose="020B0604020202020204" pitchFamily="34" charset="0"/>
              </a:rPr>
              <a:t>OUI ! </a:t>
            </a:r>
            <a:r>
              <a:rPr lang="fr-FR" sz="1000" dirty="0">
                <a:solidFill>
                  <a:srgbClr val="00509A"/>
                </a:solidFill>
                <a:latin typeface="Arial" panose="020B0604020202020204" pitchFamily="34" charset="0"/>
                <a:cs typeface="Arial" panose="020B0604020202020204" pitchFamily="34" charset="0"/>
              </a:rPr>
              <a:t>du CP au CM2. </a:t>
            </a:r>
          </a:p>
          <a:p>
            <a:pPr algn="just"/>
            <a:r>
              <a:rPr lang="fr-FR" sz="1000" dirty="0">
                <a:solidFill>
                  <a:srgbClr val="00509A"/>
                </a:solidFill>
                <a:latin typeface="Arial" panose="020B0604020202020204" pitchFamily="34" charset="0"/>
                <a:cs typeface="Arial" panose="020B0604020202020204" pitchFamily="34" charset="0"/>
              </a:rPr>
              <a:t>Par tradition, c’est le </a:t>
            </a:r>
            <a:r>
              <a:rPr lang="fr-FR" sz="1000" b="1" dirty="0">
                <a:solidFill>
                  <a:srgbClr val="00509A"/>
                </a:solidFill>
                <a:latin typeface="Arial" panose="020B0604020202020204" pitchFamily="34" charset="0"/>
                <a:cs typeface="Arial" panose="020B0604020202020204" pitchFamily="34" charset="0"/>
              </a:rPr>
              <a:t>mardi </a:t>
            </a:r>
            <a:r>
              <a:rPr lang="fr-FR" sz="1000" dirty="0">
                <a:solidFill>
                  <a:srgbClr val="00509A"/>
                </a:solidFill>
                <a:latin typeface="Arial" panose="020B0604020202020204" pitchFamily="34" charset="0"/>
                <a:cs typeface="Arial" panose="020B0604020202020204" pitchFamily="34" charset="0"/>
              </a:rPr>
              <a:t>pour notre école. Les enfants se rendent à la piscine en car. Le but est de se familiariser avec l’eau et d’y être à l’aise.</a:t>
            </a:r>
          </a:p>
          <a:p>
            <a:pPr algn="just"/>
            <a:endParaRPr lang="fr-FR" sz="1000" dirty="0">
              <a:solidFill>
                <a:srgbClr val="00509A"/>
              </a:solidFill>
              <a:latin typeface="Arial" panose="020B0604020202020204" pitchFamily="34" charset="0"/>
              <a:cs typeface="Arial" panose="020B0604020202020204" pitchFamily="34" charset="0"/>
            </a:endParaRPr>
          </a:p>
          <a:p>
            <a:pPr algn="just"/>
            <a:r>
              <a:rPr lang="fr-FR" sz="1000" dirty="0">
                <a:solidFill>
                  <a:srgbClr val="00509A"/>
                </a:solidFill>
                <a:latin typeface="Arial" panose="020B0604020202020204" pitchFamily="34" charset="0"/>
                <a:cs typeface="Arial" panose="020B0604020202020204" pitchFamily="34" charset="0"/>
              </a:rPr>
              <a:t>Les cours de piscine ont lieu toute l’année en CP, pendant un trimestre ou un semestre pour les </a:t>
            </a:r>
          </a:p>
          <a:p>
            <a:pPr algn="just"/>
            <a:r>
              <a:rPr lang="fr-FR" sz="1000" dirty="0">
                <a:solidFill>
                  <a:srgbClr val="00509A"/>
                </a:solidFill>
                <a:latin typeface="Arial" panose="020B0604020202020204" pitchFamily="34" charset="0"/>
                <a:cs typeface="Arial" panose="020B0604020202020204" pitchFamily="34" charset="0"/>
              </a:rPr>
              <a:t>niveaux supérieurs.</a:t>
            </a:r>
          </a:p>
          <a:p>
            <a:pPr algn="just"/>
            <a:endParaRPr lang="fr-FR" sz="1000" dirty="0">
              <a:latin typeface="Arial" panose="020B0604020202020204" pitchFamily="34" charset="0"/>
              <a:cs typeface="Arial" panose="020B0604020202020204" pitchFamily="34" charset="0"/>
            </a:endParaRPr>
          </a:p>
          <a:p>
            <a:pPr algn="just"/>
            <a:endParaRPr lang="fr-FR" sz="1000" dirty="0">
              <a:latin typeface="Arial" panose="020B0604020202020204" pitchFamily="34" charset="0"/>
              <a:cs typeface="Arial" panose="020B0604020202020204" pitchFamily="34" charset="0"/>
            </a:endParaRPr>
          </a:p>
        </p:txBody>
      </p:sp>
      <p:pic>
        <p:nvPicPr>
          <p:cNvPr id="5" name="Image 4" descr="Une image contenant texte, horloge, blanc, main&#10;&#10;Description générée automatiquement">
            <a:extLst>
              <a:ext uri="{FF2B5EF4-FFF2-40B4-BE49-F238E27FC236}">
                <a16:creationId xmlns:a16="http://schemas.microsoft.com/office/drawing/2014/main" id="{51E4E4AA-062D-4F45-BCDB-B0E152BF4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080" y="1280280"/>
            <a:ext cx="984411" cy="984411"/>
          </a:xfrm>
          <a:prstGeom prst="rect">
            <a:avLst/>
          </a:prstGeom>
        </p:spPr>
      </p:pic>
      <p:pic>
        <p:nvPicPr>
          <p:cNvPr id="7" name="Image 6" descr="Une image contenant texte, graphiques vectoriels&#10;&#10;Description générée automatiquement">
            <a:extLst>
              <a:ext uri="{FF2B5EF4-FFF2-40B4-BE49-F238E27FC236}">
                <a16:creationId xmlns:a16="http://schemas.microsoft.com/office/drawing/2014/main" id="{1F6A942E-425C-1841-973A-3F20BC3C67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509" y="5229385"/>
            <a:ext cx="2591852" cy="1325755"/>
          </a:xfrm>
          <a:prstGeom prst="rect">
            <a:avLst/>
          </a:prstGeom>
        </p:spPr>
      </p:pic>
      <p:pic>
        <p:nvPicPr>
          <p:cNvPr id="9" name="Image 8" descr="Une image contenant eau, personne, nageant, sport&#10;&#10;Description générée automatiquement">
            <a:extLst>
              <a:ext uri="{FF2B5EF4-FFF2-40B4-BE49-F238E27FC236}">
                <a16:creationId xmlns:a16="http://schemas.microsoft.com/office/drawing/2014/main" id="{ABA3B83A-8B58-F94D-9CB4-FBE44455A2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0014"/>
          <a:stretch/>
        </p:blipFill>
        <p:spPr>
          <a:xfrm>
            <a:off x="3612665" y="5089946"/>
            <a:ext cx="3056695" cy="1374054"/>
          </a:xfrm>
          <a:prstGeom prst="rect">
            <a:avLst/>
          </a:prstGeom>
        </p:spPr>
      </p:pic>
      <p:sp>
        <p:nvSpPr>
          <p:cNvPr id="34" name="ZoneTexte 33">
            <a:extLst>
              <a:ext uri="{FF2B5EF4-FFF2-40B4-BE49-F238E27FC236}">
                <a16:creationId xmlns:a16="http://schemas.microsoft.com/office/drawing/2014/main" id="{8F1A9D6C-33C2-BA4B-A78C-7A2478CEBC76}"/>
              </a:ext>
            </a:extLst>
          </p:cNvPr>
          <p:cNvSpPr txBox="1"/>
          <p:nvPr/>
        </p:nvSpPr>
        <p:spPr>
          <a:xfrm>
            <a:off x="289789" y="7168377"/>
            <a:ext cx="6409251" cy="1631216"/>
          </a:xfrm>
          <a:prstGeom prst="rect">
            <a:avLst/>
          </a:prstGeom>
          <a:solidFill>
            <a:srgbClr val="00509A">
              <a:alpha val="39798"/>
            </a:srgbClr>
          </a:solidFill>
          <a:ln>
            <a:solidFill>
              <a:srgbClr val="99CCFF"/>
            </a:solidFill>
          </a:ln>
        </p:spPr>
        <p:txBody>
          <a:bodyPr wrap="square" rtlCol="0">
            <a:spAutoFit/>
          </a:bodyPr>
          <a:lstStyle/>
          <a:p>
            <a:pPr algn="just"/>
            <a:r>
              <a:rPr lang="fr-FR" sz="1000" dirty="0">
                <a:solidFill>
                  <a:schemeClr val="bg1"/>
                </a:solidFill>
                <a:latin typeface="Arial" panose="020B0604020202020204" pitchFamily="34" charset="0"/>
                <a:cs typeface="Arial" panose="020B0604020202020204" pitchFamily="34" charset="0"/>
              </a:rPr>
              <a:t>Elle a lieu de 11h30 à 13h30. </a:t>
            </a:r>
          </a:p>
          <a:p>
            <a:pPr algn="just"/>
            <a:r>
              <a:rPr lang="fr-FR" sz="1000" dirty="0">
                <a:solidFill>
                  <a:schemeClr val="bg1"/>
                </a:solidFill>
                <a:latin typeface="Arial" panose="020B0604020202020204" pitchFamily="34" charset="0"/>
                <a:cs typeface="Arial" panose="020B0604020202020204" pitchFamily="34" charset="0"/>
              </a:rPr>
              <a:t>Les enfants sont appelés par classe pour déjeune r au réfectoire,  l’ordre de passage changeant tous les jours. </a:t>
            </a:r>
          </a:p>
          <a:p>
            <a:pPr algn="just"/>
            <a:r>
              <a:rPr lang="fr-FR" sz="1000" dirty="0">
                <a:solidFill>
                  <a:schemeClr val="bg1"/>
                </a:solidFill>
                <a:latin typeface="Arial" panose="020B0604020202020204" pitchFamily="34" charset="0"/>
                <a:cs typeface="Arial" panose="020B0604020202020204" pitchFamily="34" charset="0"/>
              </a:rPr>
              <a:t>La cantine est organisée en self-service. Les enfants prennent leur plateau et choisissent l’entrée et le dessert.</a:t>
            </a:r>
          </a:p>
          <a:p>
            <a:pPr algn="just"/>
            <a:r>
              <a:rPr lang="fr-FR" sz="1000" dirty="0">
                <a:solidFill>
                  <a:schemeClr val="bg1"/>
                </a:solidFill>
                <a:latin typeface="Arial" panose="020B0604020202020204" pitchFamily="34" charset="0"/>
                <a:cs typeface="Arial" panose="020B0604020202020204" pitchFamily="34" charset="0"/>
              </a:rPr>
              <a:t> Il n’y a qu’un plat du jour (sauf PAI : Projet d’Accueil Individualisé). </a:t>
            </a:r>
          </a:p>
          <a:p>
            <a:pPr algn="just"/>
            <a:r>
              <a:rPr lang="fr-FR" sz="1000" dirty="0">
                <a:solidFill>
                  <a:schemeClr val="bg1"/>
                </a:solidFill>
                <a:latin typeface="Arial" panose="020B0604020202020204" pitchFamily="34" charset="0"/>
                <a:cs typeface="Arial" panose="020B0604020202020204" pitchFamily="34" charset="0"/>
              </a:rPr>
              <a:t>Les animateurs veillent à ce que les enfants goûtent au moins leur plat, mais ne les obligent pas à finir.</a:t>
            </a:r>
          </a:p>
          <a:p>
            <a:pPr algn="just"/>
            <a:endParaRPr lang="fr-FR" sz="1000" dirty="0">
              <a:solidFill>
                <a:schemeClr val="bg1"/>
              </a:solidFill>
              <a:latin typeface="Arial" panose="020B0604020202020204" pitchFamily="34" charset="0"/>
              <a:cs typeface="Arial" panose="020B0604020202020204" pitchFamily="34" charset="0"/>
            </a:endParaRPr>
          </a:p>
          <a:p>
            <a:pPr algn="just"/>
            <a:r>
              <a:rPr lang="fr-FR" sz="1000" dirty="0">
                <a:solidFill>
                  <a:schemeClr val="bg1"/>
                </a:solidFill>
                <a:latin typeface="Arial" panose="020B0604020202020204" pitchFamily="34" charset="0"/>
                <a:cs typeface="Arial" panose="020B0604020202020204" pitchFamily="34" charset="0"/>
              </a:rPr>
              <a:t>Durant la pause méridienne, des activités sportives et/ou ludiques-éducatives sont proposées .</a:t>
            </a:r>
          </a:p>
          <a:p>
            <a:pPr algn="just"/>
            <a:r>
              <a:rPr lang="fr-FR" sz="1000" dirty="0">
                <a:solidFill>
                  <a:schemeClr val="bg1"/>
                </a:solidFill>
                <a:latin typeface="Arial" panose="020B0604020202020204" pitchFamily="34" charset="0"/>
                <a:cs typeface="Arial" panose="020B0604020202020204" pitchFamily="34" charset="0"/>
              </a:rPr>
              <a:t>Les élèves qui le souhaitent s'inscrivent auprès des animateurs concernés par chaque atelier.</a:t>
            </a:r>
          </a:p>
          <a:p>
            <a:pPr algn="just"/>
            <a:r>
              <a:rPr lang="fr-FR" sz="1000" dirty="0">
                <a:solidFill>
                  <a:schemeClr val="bg1"/>
                </a:solidFill>
                <a:latin typeface="Arial" panose="020B0604020202020204" pitchFamily="34" charset="0"/>
                <a:cs typeface="Arial" panose="020B0604020202020204" pitchFamily="34" charset="0"/>
              </a:rPr>
              <a:t>Les enseignants peuvent aussi organiser des APC   (Activités Pédagogiques Complémentaires)</a:t>
            </a:r>
          </a:p>
          <a:p>
            <a:pPr algn="just"/>
            <a:r>
              <a:rPr lang="fr-FR" sz="1000" dirty="0">
                <a:solidFill>
                  <a:schemeClr val="bg1"/>
                </a:solidFill>
                <a:latin typeface="Arial" panose="020B0604020202020204" pitchFamily="34" charset="0"/>
                <a:cs typeface="Arial" panose="020B0604020202020204" pitchFamily="34" charset="0"/>
              </a:rPr>
              <a:t>lors de cette pause (30 min, vous serez informés par l’enseignant de votre enfant)</a:t>
            </a:r>
          </a:p>
        </p:txBody>
      </p:sp>
      <p:pic>
        <p:nvPicPr>
          <p:cNvPr id="36" name="Image 35" descr="noun_11637_cc.png">
            <a:extLst>
              <a:ext uri="{FF2B5EF4-FFF2-40B4-BE49-F238E27FC236}">
                <a16:creationId xmlns:a16="http://schemas.microsoft.com/office/drawing/2014/main" id="{A1EB9A7B-128D-5648-BFA7-90A6A3FB44FD}"/>
              </a:ext>
            </a:extLst>
          </p:cNvPr>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b="12839"/>
          <a:stretch/>
        </p:blipFill>
        <p:spPr>
          <a:xfrm>
            <a:off x="5886941" y="8050239"/>
            <a:ext cx="762947" cy="664988"/>
          </a:xfrm>
          <a:prstGeom prst="rect">
            <a:avLst/>
          </a:prstGeom>
        </p:spPr>
      </p:pic>
      <p:sp>
        <p:nvSpPr>
          <p:cNvPr id="17" name="ZoneTexte 16">
            <a:extLst>
              <a:ext uri="{FF2B5EF4-FFF2-40B4-BE49-F238E27FC236}">
                <a16:creationId xmlns:a16="http://schemas.microsoft.com/office/drawing/2014/main" id="{A91DEFC6-5A3B-E54D-921B-FF90A93798CB}"/>
              </a:ext>
            </a:extLst>
          </p:cNvPr>
          <p:cNvSpPr txBox="1"/>
          <p:nvPr/>
        </p:nvSpPr>
        <p:spPr>
          <a:xfrm>
            <a:off x="145988" y="755792"/>
            <a:ext cx="2862491" cy="402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100">
                <a:solidFill>
                  <a:schemeClr val="bg1"/>
                </a:solidFill>
                <a:latin typeface="Gotham Rounded Medium"/>
                <a:ea typeface="Gotham Rounded Book" charset="0"/>
                <a:cs typeface="Gotham Rounded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6838" algn="l"/>
            <a:r>
              <a:rPr lang="fr-FR" sz="1200" b="1" dirty="0">
                <a:solidFill>
                  <a:srgbClr val="FF0000"/>
                </a:solidFill>
                <a:latin typeface="Arial" panose="020B0604020202020204" pitchFamily="34" charset="0"/>
                <a:cs typeface="Arial" panose="020B0604020202020204" pitchFamily="34" charset="0"/>
              </a:rPr>
              <a:t>// À quelle heure se fait la sortie ? </a:t>
            </a:r>
          </a:p>
        </p:txBody>
      </p:sp>
      <p:sp>
        <p:nvSpPr>
          <p:cNvPr id="18" name="ZoneTexte 17">
            <a:extLst>
              <a:ext uri="{FF2B5EF4-FFF2-40B4-BE49-F238E27FC236}">
                <a16:creationId xmlns:a16="http://schemas.microsoft.com/office/drawing/2014/main" id="{8643EC0F-267B-5C4E-9C8A-4ADDD796716D}"/>
              </a:ext>
            </a:extLst>
          </p:cNvPr>
          <p:cNvSpPr txBox="1"/>
          <p:nvPr/>
        </p:nvSpPr>
        <p:spPr>
          <a:xfrm>
            <a:off x="66142" y="3319209"/>
            <a:ext cx="2862491" cy="402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100">
                <a:solidFill>
                  <a:schemeClr val="bg1"/>
                </a:solidFill>
                <a:latin typeface="Gotham Rounded Medium"/>
                <a:ea typeface="Gotham Rounded Book" charset="0"/>
                <a:cs typeface="Gotham Rounded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6838" algn="l"/>
            <a:r>
              <a:rPr lang="fr-FR" sz="1200" b="1" dirty="0">
                <a:solidFill>
                  <a:srgbClr val="FF0000"/>
                </a:solidFill>
                <a:latin typeface="Arial" panose="020B0604020202020204" pitchFamily="34" charset="0"/>
                <a:cs typeface="Arial" panose="020B0604020202020204" pitchFamily="34" charset="0"/>
              </a:rPr>
              <a:t>// Qu’est-ce qu’une classe ULIS ? </a:t>
            </a:r>
          </a:p>
        </p:txBody>
      </p:sp>
      <p:sp>
        <p:nvSpPr>
          <p:cNvPr id="19" name="ZoneTexte 18">
            <a:extLst>
              <a:ext uri="{FF2B5EF4-FFF2-40B4-BE49-F238E27FC236}">
                <a16:creationId xmlns:a16="http://schemas.microsoft.com/office/drawing/2014/main" id="{B7B388F0-8F45-CE43-89CE-66627B084A31}"/>
              </a:ext>
            </a:extLst>
          </p:cNvPr>
          <p:cNvSpPr txBox="1"/>
          <p:nvPr/>
        </p:nvSpPr>
        <p:spPr>
          <a:xfrm>
            <a:off x="3485286" y="3334457"/>
            <a:ext cx="3247971" cy="402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100">
                <a:solidFill>
                  <a:schemeClr val="bg1"/>
                </a:solidFill>
                <a:latin typeface="Gotham Rounded Medium"/>
                <a:ea typeface="Gotham Rounded Book" charset="0"/>
                <a:cs typeface="Gotham Rounded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6838" algn="l"/>
            <a:r>
              <a:rPr lang="fr-FR" sz="1200" b="1" dirty="0">
                <a:solidFill>
                  <a:srgbClr val="FF0000"/>
                </a:solidFill>
                <a:latin typeface="Arial" panose="020B0604020202020204" pitchFamily="34" charset="0"/>
                <a:cs typeface="Arial" panose="020B0604020202020204" pitchFamily="34" charset="0"/>
              </a:rPr>
              <a:t>// Les enfants </a:t>
            </a:r>
            <a:r>
              <a:rPr lang="fr-FR" sz="1200" b="1" dirty="0" err="1">
                <a:solidFill>
                  <a:srgbClr val="FF0000"/>
                </a:solidFill>
                <a:latin typeface="Arial" panose="020B0604020202020204" pitchFamily="34" charset="0"/>
                <a:cs typeface="Arial" panose="020B0604020202020204" pitchFamily="34" charset="0"/>
              </a:rPr>
              <a:t>vont-ils</a:t>
            </a:r>
            <a:r>
              <a:rPr lang="fr-FR" sz="1200" b="1" dirty="0">
                <a:solidFill>
                  <a:srgbClr val="FF0000"/>
                </a:solidFill>
                <a:latin typeface="Arial" panose="020B0604020202020204" pitchFamily="34" charset="0"/>
                <a:cs typeface="Arial" panose="020B0604020202020204" pitchFamily="34" charset="0"/>
              </a:rPr>
              <a:t> toujours à la piscine ? </a:t>
            </a:r>
          </a:p>
        </p:txBody>
      </p:sp>
      <p:sp>
        <p:nvSpPr>
          <p:cNvPr id="20" name="ZoneTexte 19">
            <a:extLst>
              <a:ext uri="{FF2B5EF4-FFF2-40B4-BE49-F238E27FC236}">
                <a16:creationId xmlns:a16="http://schemas.microsoft.com/office/drawing/2014/main" id="{43150F35-94CC-B143-8FAD-FF0B5F904912}"/>
              </a:ext>
            </a:extLst>
          </p:cNvPr>
          <p:cNvSpPr txBox="1"/>
          <p:nvPr/>
        </p:nvSpPr>
        <p:spPr>
          <a:xfrm>
            <a:off x="145988" y="6765704"/>
            <a:ext cx="3787068" cy="402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100">
                <a:solidFill>
                  <a:schemeClr val="bg1"/>
                </a:solidFill>
                <a:latin typeface="Gotham Rounded Medium"/>
                <a:ea typeface="Gotham Rounded Book" charset="0"/>
                <a:cs typeface="Gotham Rounded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6838" algn="l"/>
            <a:r>
              <a:rPr lang="fr-FR" sz="1200" b="1" dirty="0">
                <a:solidFill>
                  <a:srgbClr val="FF0000"/>
                </a:solidFill>
                <a:latin typeface="Arial" panose="020B0604020202020204" pitchFamily="34" charset="0"/>
                <a:cs typeface="Arial" panose="020B0604020202020204" pitchFamily="34" charset="0"/>
              </a:rPr>
              <a:t>// Que se passe-</a:t>
            </a:r>
            <a:r>
              <a:rPr lang="fr-FR" sz="1200" b="1" dirty="0" err="1">
                <a:solidFill>
                  <a:srgbClr val="FF0000"/>
                </a:solidFill>
                <a:latin typeface="Arial" panose="020B0604020202020204" pitchFamily="34" charset="0"/>
                <a:cs typeface="Arial" panose="020B0604020202020204" pitchFamily="34" charset="0"/>
              </a:rPr>
              <a:t>t’il</a:t>
            </a:r>
            <a:r>
              <a:rPr lang="fr-FR" sz="1200" b="1" dirty="0">
                <a:solidFill>
                  <a:srgbClr val="FF0000"/>
                </a:solidFill>
                <a:latin typeface="Arial" panose="020B0604020202020204" pitchFamily="34" charset="0"/>
                <a:cs typeface="Arial" panose="020B0604020202020204" pitchFamily="34" charset="0"/>
              </a:rPr>
              <a:t> à la pause méridienne? </a:t>
            </a:r>
          </a:p>
        </p:txBody>
      </p:sp>
    </p:spTree>
    <p:extLst>
      <p:ext uri="{BB962C8B-B14F-4D97-AF65-F5344CB8AC3E}">
        <p14:creationId xmlns:p14="http://schemas.microsoft.com/office/powerpoint/2010/main" val="161778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188640" y="1198923"/>
            <a:ext cx="3097141" cy="2554545"/>
          </a:xfrm>
          <a:prstGeom prst="rect">
            <a:avLst/>
          </a:prstGeom>
          <a:noFill/>
          <a:ln>
            <a:noFill/>
          </a:ln>
        </p:spPr>
        <p:txBody>
          <a:bodyPr wrap="square" rtlCol="0">
            <a:spAutoFit/>
          </a:bodyPr>
          <a:lstStyle/>
          <a:p>
            <a:pPr algn="just"/>
            <a:r>
              <a:rPr lang="fr-FR" sz="1000" dirty="0">
                <a:solidFill>
                  <a:srgbClr val="00509A"/>
                </a:solidFill>
                <a:latin typeface="Arial" panose="020B0604020202020204" pitchFamily="34" charset="0"/>
                <a:cs typeface="Arial" panose="020B0604020202020204" pitchFamily="34" charset="0"/>
              </a:rPr>
              <a:t>Des classes dites transplantées (on parlait avant de « </a:t>
            </a:r>
            <a:r>
              <a:rPr lang="fr-FR" sz="1000" b="1" dirty="0">
                <a:solidFill>
                  <a:srgbClr val="00509A"/>
                </a:solidFill>
                <a:latin typeface="Arial" panose="020B0604020202020204" pitchFamily="34" charset="0"/>
                <a:cs typeface="Arial" panose="020B0604020202020204" pitchFamily="34" charset="0"/>
              </a:rPr>
              <a:t>classes vertes</a:t>
            </a:r>
            <a:r>
              <a:rPr lang="fr-FR" sz="1000" dirty="0">
                <a:solidFill>
                  <a:srgbClr val="00509A"/>
                </a:solidFill>
                <a:latin typeface="Arial" panose="020B0604020202020204" pitchFamily="34" charset="0"/>
                <a:cs typeface="Arial" panose="020B0604020202020204" pitchFamily="34" charset="0"/>
              </a:rPr>
              <a:t> ») sont organisées dans notre ville, en priorité pour les classes de CE1 et de CM1. </a:t>
            </a:r>
          </a:p>
          <a:p>
            <a:pPr algn="just"/>
            <a:r>
              <a:rPr lang="fr-FR" sz="1000" dirty="0">
                <a:solidFill>
                  <a:srgbClr val="00509A"/>
                </a:solidFill>
                <a:latin typeface="Arial" panose="020B0604020202020204" pitchFamily="34" charset="0"/>
                <a:cs typeface="Arial" panose="020B0604020202020204" pitchFamily="34" charset="0"/>
              </a:rPr>
              <a:t>Cela repose sur le volontariat des enseignants. Si des enseignants de ces niveaux ne souhaitent pas partir, d'autres niveaux de classe peuvent "postuler". </a:t>
            </a:r>
          </a:p>
          <a:p>
            <a:pPr algn="just"/>
            <a:r>
              <a:rPr lang="fr-FR" sz="1000" dirty="0">
                <a:solidFill>
                  <a:srgbClr val="00509A"/>
                </a:solidFill>
                <a:latin typeface="Arial" panose="020B0604020202020204" pitchFamily="34" charset="0"/>
                <a:cs typeface="Arial" panose="020B0604020202020204" pitchFamily="34" charset="0"/>
              </a:rPr>
              <a:t>Les départs en classes transplantées sont généralement annoncés par les enseignants lors  de la réunion de rentrée.</a:t>
            </a:r>
            <a:br>
              <a:rPr lang="fr-FR" sz="1000" dirty="0">
                <a:solidFill>
                  <a:srgbClr val="00509A"/>
                </a:solidFill>
                <a:latin typeface="Arial" panose="020B0604020202020204" pitchFamily="34" charset="0"/>
                <a:cs typeface="Arial" panose="020B0604020202020204" pitchFamily="34" charset="0"/>
              </a:rPr>
            </a:br>
            <a:r>
              <a:rPr lang="fr-FR" sz="1000" dirty="0">
                <a:solidFill>
                  <a:srgbClr val="00509A"/>
                </a:solidFill>
                <a:latin typeface="Arial" panose="020B0604020202020204" pitchFamily="34" charset="0"/>
                <a:cs typeface="Arial" panose="020B0604020202020204" pitchFamily="34" charset="0"/>
              </a:rPr>
              <a:t>Tous les voyages sont financés en partie par la mairie et en partie par les familles, en fonction du quotient familial.</a:t>
            </a:r>
          </a:p>
          <a:p>
            <a:pPr algn="just"/>
            <a:r>
              <a:rPr lang="fr-FR" sz="1000" dirty="0">
                <a:solidFill>
                  <a:srgbClr val="00509A"/>
                </a:solidFill>
                <a:latin typeface="Arial" panose="020B0604020202020204" pitchFamily="34" charset="0"/>
                <a:cs typeface="Arial" panose="020B0604020202020204" pitchFamily="34" charset="0"/>
              </a:rPr>
              <a:t>Ces séjours sont très appréciés de tous ! </a:t>
            </a:r>
          </a:p>
          <a:p>
            <a:pPr algn="just"/>
            <a:endParaRPr lang="fr-FR" sz="1000" dirty="0">
              <a:solidFill>
                <a:srgbClr val="00509A"/>
              </a:solidFill>
              <a:latin typeface="Arial" panose="020B0604020202020204" pitchFamily="34" charset="0"/>
              <a:cs typeface="Arial" panose="020B0604020202020204" pitchFamily="34" charset="0"/>
            </a:endParaRPr>
          </a:p>
          <a:p>
            <a:pPr algn="just"/>
            <a:endParaRPr lang="fr-FR" sz="1000" dirty="0">
              <a:solidFill>
                <a:srgbClr val="00509A"/>
              </a:solidFill>
              <a:latin typeface="Arial" panose="020B0604020202020204" pitchFamily="34" charset="0"/>
              <a:cs typeface="Arial" panose="020B0604020202020204" pitchFamily="34" charset="0"/>
            </a:endParaRPr>
          </a:p>
        </p:txBody>
      </p:sp>
      <p:sp>
        <p:nvSpPr>
          <p:cNvPr id="11266" name="AutoShape 2" descr="Résultat de recherche d'images pour &quot;apelgc&quot;"/>
          <p:cNvSpPr>
            <a:spLocks noChangeAspect="1" noChangeArrowheads="1"/>
          </p:cNvSpPr>
          <p:nvPr/>
        </p:nvSpPr>
        <p:spPr bwMode="auto">
          <a:xfrm>
            <a:off x="145988" y="-1457302"/>
            <a:ext cx="5375275" cy="3094038"/>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268" name="AutoShape 4" descr="Résultat de recherche d'images pour &quot;apelgc&quot;"/>
          <p:cNvSpPr>
            <a:spLocks noChangeAspect="1" noChangeArrowheads="1"/>
          </p:cNvSpPr>
          <p:nvPr/>
        </p:nvSpPr>
        <p:spPr bwMode="auto">
          <a:xfrm>
            <a:off x="0" y="-500098"/>
            <a:ext cx="5375275" cy="1665278"/>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9" name="Image 28" descr="rubon1.jpg">
            <a:extLst>
              <a:ext uri="{FF2B5EF4-FFF2-40B4-BE49-F238E27FC236}">
                <a16:creationId xmlns:a16="http://schemas.microsoft.com/office/drawing/2014/main" id="{B5C46C0F-70CF-9D40-9FB5-CD3C5C450A29}"/>
              </a:ext>
            </a:extLst>
          </p:cNvPr>
          <p:cNvPicPr>
            <a:picLocks noChangeAspect="1"/>
          </p:cNvPicPr>
          <p:nvPr/>
        </p:nvPicPr>
        <p:blipFill>
          <a:blip r:embed="rId2" cstate="print"/>
          <a:stretch>
            <a:fillRect/>
          </a:stretch>
        </p:blipFill>
        <p:spPr>
          <a:xfrm>
            <a:off x="5932960" y="159858"/>
            <a:ext cx="687870" cy="395980"/>
          </a:xfrm>
          <a:prstGeom prst="rect">
            <a:avLst/>
          </a:prstGeom>
        </p:spPr>
      </p:pic>
      <p:sp>
        <p:nvSpPr>
          <p:cNvPr id="32" name="ZoneTexte 31">
            <a:extLst>
              <a:ext uri="{FF2B5EF4-FFF2-40B4-BE49-F238E27FC236}">
                <a16:creationId xmlns:a16="http://schemas.microsoft.com/office/drawing/2014/main" id="{5A1AC0A7-9E4A-334D-98AE-3BEF2284F7AF}"/>
              </a:ext>
            </a:extLst>
          </p:cNvPr>
          <p:cNvSpPr txBox="1"/>
          <p:nvPr/>
        </p:nvSpPr>
        <p:spPr>
          <a:xfrm>
            <a:off x="3572220" y="1222134"/>
            <a:ext cx="3102483" cy="2862322"/>
          </a:xfrm>
          <a:prstGeom prst="rect">
            <a:avLst/>
          </a:prstGeom>
          <a:noFill/>
          <a:ln>
            <a:noFill/>
          </a:ln>
        </p:spPr>
        <p:txBody>
          <a:bodyPr wrap="square" rtlCol="0">
            <a:spAutoFit/>
          </a:bodyPr>
          <a:lstStyle/>
          <a:p>
            <a:pPr algn="just"/>
            <a:r>
              <a:rPr lang="fr-FR" sz="1000" dirty="0">
                <a:solidFill>
                  <a:srgbClr val="00509A"/>
                </a:solidFill>
                <a:latin typeface="Arial" panose="020B0604020202020204" pitchFamily="34" charset="0"/>
                <a:cs typeface="Arial" panose="020B0604020202020204" pitchFamily="34" charset="0"/>
              </a:rPr>
              <a:t>La Mairie de la Garenne a mis en place un système de navettes qui permet aux enfants de se rendre à l’activité extra-scolaire où ils ont été inscrits par leurs parents.</a:t>
            </a:r>
          </a:p>
          <a:p>
            <a:pPr algn="just"/>
            <a:r>
              <a:rPr lang="fr-FR" sz="1000" dirty="0">
                <a:solidFill>
                  <a:srgbClr val="00509A"/>
                </a:solidFill>
                <a:latin typeface="Arial" panose="020B0604020202020204" pitchFamily="34" charset="0"/>
                <a:cs typeface="Arial" panose="020B0604020202020204" pitchFamily="34" charset="0"/>
              </a:rPr>
              <a:t>Cette navette fonctionne notamment les mardis et jeudis à destination du stade Marcel Payen, et le mercredi (matin et après midi) vers la piscine, le foyer des arts, etc…</a:t>
            </a:r>
          </a:p>
          <a:p>
            <a:pPr algn="just"/>
            <a:r>
              <a:rPr lang="fr-FR" sz="1000" dirty="0">
                <a:solidFill>
                  <a:srgbClr val="00509A"/>
                </a:solidFill>
                <a:latin typeface="Arial" panose="020B0604020202020204" pitchFamily="34" charset="0"/>
                <a:cs typeface="Arial" panose="020B0604020202020204" pitchFamily="34" charset="0"/>
              </a:rPr>
              <a:t>Pour en bénéficier, il faut retirer une fiche navette auprès du club ou de l’association et ensuite s’inscrire l’espace réservation sur le guichet numérique,  chaque fois que votre enfant doit prendre la navette .</a:t>
            </a:r>
          </a:p>
          <a:p>
            <a:pPr algn="just"/>
            <a:r>
              <a:rPr lang="fr-FR" sz="1000" dirty="0">
                <a:solidFill>
                  <a:srgbClr val="00509A"/>
                </a:solidFill>
                <a:latin typeface="Arial" panose="020B0604020202020204" pitchFamily="34" charset="0"/>
                <a:cs typeface="Arial" panose="020B0604020202020204" pitchFamily="34" charset="0"/>
              </a:rPr>
              <a:t>Pour avoir plus d’infos, contactez directement votre club sportif ou association, ou bien les responsables de notre centre de loisirs.</a:t>
            </a:r>
          </a:p>
          <a:p>
            <a:pPr algn="just"/>
            <a:endParaRPr lang="fr-FR" sz="1000" dirty="0">
              <a:solidFill>
                <a:srgbClr val="00509A"/>
              </a:solidFill>
              <a:latin typeface="Arial" panose="020B0604020202020204" pitchFamily="34" charset="0"/>
              <a:cs typeface="Arial" panose="020B0604020202020204" pitchFamily="34" charset="0"/>
            </a:endParaRPr>
          </a:p>
          <a:p>
            <a:pPr algn="just"/>
            <a:endParaRPr lang="fr-FR" sz="1000" dirty="0">
              <a:solidFill>
                <a:srgbClr val="00509A"/>
              </a:solidFill>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8F1A9D6C-33C2-BA4B-A78C-7A2478CEBC76}"/>
              </a:ext>
            </a:extLst>
          </p:cNvPr>
          <p:cNvSpPr txBox="1"/>
          <p:nvPr/>
        </p:nvSpPr>
        <p:spPr>
          <a:xfrm>
            <a:off x="265452" y="5870200"/>
            <a:ext cx="6409251" cy="2862322"/>
          </a:xfrm>
          <a:prstGeom prst="rect">
            <a:avLst/>
          </a:prstGeom>
          <a:solidFill>
            <a:srgbClr val="00509A">
              <a:alpha val="39798"/>
            </a:srgbClr>
          </a:solidFill>
          <a:ln>
            <a:solidFill>
              <a:srgbClr val="99CCFF"/>
            </a:solidFill>
          </a:ln>
        </p:spPr>
        <p:txBody>
          <a:bodyPr wrap="square" rtlCol="0">
            <a:spAutoFit/>
          </a:bodyPr>
          <a:lstStyle/>
          <a:p>
            <a:pPr marL="171450" indent="-171450" algn="just">
              <a:buFont typeface="Wingdings" panose="05000000000000000000" pitchFamily="2" charset="2"/>
              <a:buChar char="ü"/>
            </a:pPr>
            <a:r>
              <a:rPr lang="fr-FR" sz="1000" dirty="0">
                <a:solidFill>
                  <a:schemeClr val="bg1"/>
                </a:solidFill>
                <a:latin typeface="Arial" panose="020B0604020202020204" pitchFamily="34" charset="0"/>
                <a:cs typeface="Arial" panose="020B0604020202020204" pitchFamily="34" charset="0"/>
              </a:rPr>
              <a:t>Les élèves doivent apprendre très régulièrement leurs leçons, afin de ne pas être pris au dépourvu lors des interrogations orales ou écrites, prévues ou non, et lors des contrôles. Nous vous conseillons de suivre chaque </a:t>
            </a:r>
            <a:r>
              <a:rPr lang="fr-FR" sz="1000" dirty="0" err="1">
                <a:solidFill>
                  <a:schemeClr val="bg1"/>
                </a:solidFill>
                <a:latin typeface="Arial" panose="020B0604020202020204" pitchFamily="34" charset="0"/>
                <a:cs typeface="Arial" panose="020B0604020202020204" pitchFamily="34" charset="0"/>
              </a:rPr>
              <a:t>week</a:t>
            </a:r>
            <a:r>
              <a:rPr lang="fr-FR" sz="1000" dirty="0">
                <a:solidFill>
                  <a:schemeClr val="bg1"/>
                </a:solidFill>
                <a:latin typeface="Arial" panose="020B0604020202020204" pitchFamily="34" charset="0"/>
                <a:cs typeface="Arial" panose="020B0604020202020204" pitchFamily="34" charset="0"/>
              </a:rPr>
              <a:t>- end les travaux effectués pendant la semaine écoulée. Cela vous permettra d’identifier rapidement les incompréhensions et les lacunes éventuelles afin de pouvoir réagir en révisant les sujets incompris avec vos enfants, puis de contacter l’enseignant en cas de difficultés persistantes.</a:t>
            </a:r>
          </a:p>
          <a:p>
            <a:pPr algn="just"/>
            <a:endParaRPr lang="fr-FR" sz="1000" dirty="0">
              <a:solidFill>
                <a:schemeClr val="bg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ü"/>
            </a:pPr>
            <a:r>
              <a:rPr lang="fr-FR" sz="1000" dirty="0">
                <a:solidFill>
                  <a:schemeClr val="bg1"/>
                </a:solidFill>
                <a:latin typeface="Arial" panose="020B0604020202020204" pitchFamily="34" charset="0"/>
                <a:cs typeface="Arial" panose="020B0604020202020204" pitchFamily="34" charset="0"/>
              </a:rPr>
              <a:t>Habillez votre enfant avec des vêtements peu fragiles et marquez les absolument pour permettre aux enseignants de les identifier rapidement, notamment pour les jours où il y a sport. Les enfants doivent avoir une tenue adaptée à la saison et au caractère studieux du milieu scolaire.</a:t>
            </a:r>
          </a:p>
          <a:p>
            <a:pPr algn="just"/>
            <a:endParaRPr lang="fr-FR" sz="1000" dirty="0">
              <a:solidFill>
                <a:schemeClr val="bg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ü"/>
            </a:pPr>
            <a:r>
              <a:rPr lang="fr-FR" sz="1000" dirty="0">
                <a:solidFill>
                  <a:schemeClr val="bg1"/>
                </a:solidFill>
                <a:latin typeface="Arial" panose="020B0604020202020204" pitchFamily="34" charset="0"/>
                <a:cs typeface="Arial" panose="020B0604020202020204" pitchFamily="34" charset="0"/>
              </a:rPr>
              <a:t>Les poux restent présents en élémentaire. Si votre enfant rentre à la maison  en se grattant le cuir</a:t>
            </a:r>
          </a:p>
          <a:p>
            <a:pPr algn="just"/>
            <a:r>
              <a:rPr lang="fr-FR" sz="1000" dirty="0">
                <a:solidFill>
                  <a:schemeClr val="bg1"/>
                </a:solidFill>
                <a:latin typeface="Arial" panose="020B0604020202020204" pitchFamily="34" charset="0"/>
                <a:cs typeface="Arial" panose="020B0604020202020204" pitchFamily="34" charset="0"/>
              </a:rPr>
              <a:t>      chevelu (en particulier derrière les oreilles, dans la nuque et sur le front), il sera temps de réagir, </a:t>
            </a:r>
          </a:p>
          <a:p>
            <a:pPr algn="just"/>
            <a:r>
              <a:rPr lang="fr-FR" sz="1000" dirty="0">
                <a:solidFill>
                  <a:schemeClr val="bg1"/>
                </a:solidFill>
                <a:latin typeface="Arial" panose="020B0604020202020204" pitchFamily="34" charset="0"/>
                <a:cs typeface="Arial" panose="020B0604020202020204" pitchFamily="34" charset="0"/>
              </a:rPr>
              <a:t>      en prenant conseil auprès du pharmacien et, pourquoi pas, d’un parent plus “expérimenté”.</a:t>
            </a:r>
          </a:p>
          <a:p>
            <a:pPr marL="171450" indent="-171450" algn="just">
              <a:buFont typeface="Wingdings" panose="05000000000000000000" pitchFamily="2" charset="2"/>
              <a:buChar char="ü"/>
            </a:pPr>
            <a:endParaRPr lang="fr-FR" sz="1000" dirty="0">
              <a:solidFill>
                <a:schemeClr val="bg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ü"/>
            </a:pPr>
            <a:r>
              <a:rPr lang="fr-FR" sz="1000" dirty="0">
                <a:solidFill>
                  <a:schemeClr val="bg1"/>
                </a:solidFill>
                <a:latin typeface="Arial" panose="020B0604020202020204" pitchFamily="34" charset="0"/>
                <a:cs typeface="Arial" panose="020B0604020202020204" pitchFamily="34" charset="0"/>
              </a:rPr>
              <a:t> Le port de bijoux est déconseillé à l’école. En revanche, le port d’écharpe est autorisé.</a:t>
            </a:r>
          </a:p>
          <a:p>
            <a:pPr marL="171450" indent="-171450" algn="just">
              <a:buFont typeface="Wingdings" panose="05000000000000000000" pitchFamily="2" charset="2"/>
              <a:buChar char="ü"/>
            </a:pPr>
            <a:endParaRPr lang="fr-FR" sz="1000" dirty="0">
              <a:solidFill>
                <a:schemeClr val="bg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ü"/>
            </a:pPr>
            <a:r>
              <a:rPr lang="fr-FR" sz="1000" dirty="0">
                <a:solidFill>
                  <a:schemeClr val="bg1"/>
                </a:solidFill>
                <a:latin typeface="Arial" panose="020B0604020202020204" pitchFamily="34" charset="0"/>
                <a:cs typeface="Arial" panose="020B0604020202020204" pitchFamily="34" charset="0"/>
              </a:rPr>
              <a:t>Les jeux et jouets personnels sont interdits à l’école afin d’éviter tout conflit ou vol. L’école s’est largement équipée en jeux de cour permettant aux enfants de bien s’occuper pendant les récréations.</a:t>
            </a:r>
          </a:p>
        </p:txBody>
      </p:sp>
      <p:pic>
        <p:nvPicPr>
          <p:cNvPr id="3" name="Image 2" descr="Une image contenant ciel, extérieur, bâtiment, vieux&#10;&#10;Description générée automatiquement">
            <a:extLst>
              <a:ext uri="{FF2B5EF4-FFF2-40B4-BE49-F238E27FC236}">
                <a16:creationId xmlns:a16="http://schemas.microsoft.com/office/drawing/2014/main" id="{4CF71CD8-C894-8644-ABD2-BB8B4F29A2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309" b="14403"/>
          <a:stretch/>
        </p:blipFill>
        <p:spPr>
          <a:xfrm>
            <a:off x="279276" y="3569377"/>
            <a:ext cx="2915867" cy="1646464"/>
          </a:xfrm>
          <a:prstGeom prst="rect">
            <a:avLst/>
          </a:prstGeom>
        </p:spPr>
      </p:pic>
      <p:pic>
        <p:nvPicPr>
          <p:cNvPr id="6" name="Image 5" descr="Une image contenant texte, extérieur, bus, route&#10;&#10;Description générée automatiquement">
            <a:extLst>
              <a:ext uri="{FF2B5EF4-FFF2-40B4-BE49-F238E27FC236}">
                <a16:creationId xmlns:a16="http://schemas.microsoft.com/office/drawing/2014/main" id="{E8B84BF2-2FAF-3041-B5BF-5C831CBF2C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351"/>
          <a:stretch/>
        </p:blipFill>
        <p:spPr>
          <a:xfrm>
            <a:off x="3572220" y="3753468"/>
            <a:ext cx="3085803" cy="1462373"/>
          </a:xfrm>
          <a:prstGeom prst="rect">
            <a:avLst/>
          </a:prstGeom>
        </p:spPr>
      </p:pic>
      <p:sp>
        <p:nvSpPr>
          <p:cNvPr id="13" name="ZoneTexte 12">
            <a:extLst>
              <a:ext uri="{FF2B5EF4-FFF2-40B4-BE49-F238E27FC236}">
                <a16:creationId xmlns:a16="http://schemas.microsoft.com/office/drawing/2014/main" id="{CCAE4043-3042-AA45-84DD-522D3713C97D}"/>
              </a:ext>
            </a:extLst>
          </p:cNvPr>
          <p:cNvSpPr txBox="1"/>
          <p:nvPr/>
        </p:nvSpPr>
        <p:spPr>
          <a:xfrm>
            <a:off x="119844" y="779378"/>
            <a:ext cx="2862491" cy="402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100">
                <a:solidFill>
                  <a:schemeClr val="bg1"/>
                </a:solidFill>
                <a:latin typeface="Gotham Rounded Medium"/>
                <a:ea typeface="Gotham Rounded Book" charset="0"/>
                <a:cs typeface="Gotham Rounded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6838" algn="l"/>
            <a:r>
              <a:rPr lang="fr-FR" sz="1200" b="1" dirty="0">
                <a:solidFill>
                  <a:srgbClr val="FF0000"/>
                </a:solidFill>
                <a:latin typeface="Arial" panose="020B0604020202020204" pitchFamily="34" charset="0"/>
                <a:cs typeface="Arial" panose="020B0604020202020204" pitchFamily="34" charset="0"/>
              </a:rPr>
              <a:t>// Qu’est-ce que les classes transplantées ? </a:t>
            </a:r>
          </a:p>
        </p:txBody>
      </p:sp>
      <p:sp>
        <p:nvSpPr>
          <p:cNvPr id="14" name="ZoneTexte 13">
            <a:extLst>
              <a:ext uri="{FF2B5EF4-FFF2-40B4-BE49-F238E27FC236}">
                <a16:creationId xmlns:a16="http://schemas.microsoft.com/office/drawing/2014/main" id="{113F4A27-1D61-3341-91D5-FE48362F2E1A}"/>
              </a:ext>
            </a:extLst>
          </p:cNvPr>
          <p:cNvSpPr txBox="1"/>
          <p:nvPr/>
        </p:nvSpPr>
        <p:spPr>
          <a:xfrm>
            <a:off x="3498338" y="779378"/>
            <a:ext cx="2862491" cy="402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100">
                <a:solidFill>
                  <a:schemeClr val="bg1"/>
                </a:solidFill>
                <a:latin typeface="Gotham Rounded Medium"/>
                <a:ea typeface="Gotham Rounded Book" charset="0"/>
                <a:cs typeface="Gotham Rounded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6838" algn="l"/>
            <a:r>
              <a:rPr lang="fr-FR" sz="1200" b="1" dirty="0">
                <a:solidFill>
                  <a:srgbClr val="FF0000"/>
                </a:solidFill>
                <a:latin typeface="Arial" panose="020B0604020202020204" pitchFamily="34" charset="0"/>
                <a:cs typeface="Arial" panose="020B0604020202020204" pitchFamily="34" charset="0"/>
              </a:rPr>
              <a:t>// Comment fonctionnent les navettes ? </a:t>
            </a:r>
          </a:p>
        </p:txBody>
      </p:sp>
      <p:sp>
        <p:nvSpPr>
          <p:cNvPr id="15" name="ZoneTexte 14">
            <a:extLst>
              <a:ext uri="{FF2B5EF4-FFF2-40B4-BE49-F238E27FC236}">
                <a16:creationId xmlns:a16="http://schemas.microsoft.com/office/drawing/2014/main" id="{3F4DBB58-FA9C-8D4B-B6D6-F90659586EF5}"/>
              </a:ext>
            </a:extLst>
          </p:cNvPr>
          <p:cNvSpPr txBox="1"/>
          <p:nvPr/>
        </p:nvSpPr>
        <p:spPr>
          <a:xfrm>
            <a:off x="96877" y="5464310"/>
            <a:ext cx="3692163" cy="402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100">
                <a:solidFill>
                  <a:schemeClr val="bg1"/>
                </a:solidFill>
                <a:latin typeface="Gotham Rounded Medium"/>
                <a:ea typeface="Gotham Rounded Book" charset="0"/>
                <a:cs typeface="Gotham Rounded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6838" algn="l"/>
            <a:r>
              <a:rPr lang="fr-FR" sz="1200" b="1" dirty="0">
                <a:solidFill>
                  <a:srgbClr val="FF0000"/>
                </a:solidFill>
                <a:latin typeface="Arial" panose="020B0604020202020204" pitchFamily="34" charset="0"/>
                <a:cs typeface="Arial" panose="020B0604020202020204" pitchFamily="34" charset="0"/>
              </a:rPr>
              <a:t>// et enfin, quelques TRUCS et ASTUCES… </a:t>
            </a:r>
          </a:p>
        </p:txBody>
      </p:sp>
    </p:spTree>
    <p:extLst>
      <p:ext uri="{BB962C8B-B14F-4D97-AF65-F5344CB8AC3E}">
        <p14:creationId xmlns:p14="http://schemas.microsoft.com/office/powerpoint/2010/main" val="3524474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Résultat de recherche d'images pour &quot;apelgc&quot;"/>
          <p:cNvSpPr>
            <a:spLocks noChangeAspect="1" noChangeArrowheads="1"/>
          </p:cNvSpPr>
          <p:nvPr/>
        </p:nvSpPr>
        <p:spPr bwMode="auto">
          <a:xfrm>
            <a:off x="145988" y="-1457302"/>
            <a:ext cx="5375275" cy="3094038"/>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268" name="AutoShape 4" descr="Résultat de recherche d'images pour &quot;apelgc&quot;"/>
          <p:cNvSpPr>
            <a:spLocks noChangeAspect="1" noChangeArrowheads="1"/>
          </p:cNvSpPr>
          <p:nvPr/>
        </p:nvSpPr>
        <p:spPr bwMode="auto">
          <a:xfrm>
            <a:off x="0" y="-500098"/>
            <a:ext cx="5375275" cy="1665278"/>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ZoneTexte 13"/>
          <p:cNvSpPr txBox="1"/>
          <p:nvPr/>
        </p:nvSpPr>
        <p:spPr>
          <a:xfrm>
            <a:off x="237169" y="1133850"/>
            <a:ext cx="3551871" cy="800219"/>
          </a:xfrm>
          <a:prstGeom prst="rect">
            <a:avLst/>
          </a:prstGeom>
          <a:noFill/>
          <a:ln>
            <a:noFill/>
          </a:ln>
        </p:spPr>
        <p:txBody>
          <a:bodyPr wrap="square" rtlCol="0">
            <a:spAutoFit/>
          </a:bodyPr>
          <a:lstStyle/>
          <a:p>
            <a:r>
              <a:rPr lang="fr-FR" sz="1000" dirty="0">
                <a:solidFill>
                  <a:srgbClr val="00509A"/>
                </a:solidFill>
                <a:latin typeface="Arial" panose="020B0604020202020204" pitchFamily="34" charset="0"/>
                <a:cs typeface="Arial" panose="020B0604020202020204" pitchFamily="34" charset="0"/>
              </a:rPr>
              <a:t>Nous  vous conseillons de consulter régulièrement le blog de l’école ou de vous y abonner </a:t>
            </a:r>
            <a:r>
              <a:rPr lang="fr-FR" sz="1400" b="1" dirty="0">
                <a:solidFill>
                  <a:srgbClr val="00509A"/>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https://eereneguest.toutemonecole.fr/</a:t>
            </a:r>
            <a:endParaRPr lang="fr-FR" sz="1400" b="1" dirty="0">
              <a:solidFill>
                <a:srgbClr val="00509A"/>
              </a:solidFill>
              <a:latin typeface="Arial" panose="020B0604020202020204" pitchFamily="34" charset="0"/>
              <a:cs typeface="Arial" panose="020B0604020202020204" pitchFamily="34" charset="0"/>
            </a:endParaRPr>
          </a:p>
          <a:p>
            <a:pPr algn="just">
              <a:spcBef>
                <a:spcPct val="20000"/>
              </a:spcBef>
            </a:pPr>
            <a:r>
              <a:rPr lang="fr-FR" sz="1000" dirty="0">
                <a:solidFill>
                  <a:srgbClr val="00509A"/>
                </a:solidFill>
                <a:latin typeface="Arial" panose="020B0604020202020204" pitchFamily="34" charset="0"/>
                <a:cs typeface="Arial" panose="020B0604020202020204" pitchFamily="34" charset="0"/>
              </a:rPr>
              <a:t>.</a:t>
            </a:r>
          </a:p>
        </p:txBody>
      </p:sp>
      <p:pic>
        <p:nvPicPr>
          <p:cNvPr id="29" name="Image 28" descr="rubon1.jpg">
            <a:extLst>
              <a:ext uri="{FF2B5EF4-FFF2-40B4-BE49-F238E27FC236}">
                <a16:creationId xmlns:a16="http://schemas.microsoft.com/office/drawing/2014/main" id="{B5C46C0F-70CF-9D40-9FB5-CD3C5C450A29}"/>
              </a:ext>
            </a:extLst>
          </p:cNvPr>
          <p:cNvPicPr>
            <a:picLocks noChangeAspect="1"/>
          </p:cNvPicPr>
          <p:nvPr/>
        </p:nvPicPr>
        <p:blipFill>
          <a:blip r:embed="rId3" cstate="print"/>
          <a:stretch>
            <a:fillRect/>
          </a:stretch>
        </p:blipFill>
        <p:spPr>
          <a:xfrm>
            <a:off x="5932960" y="159858"/>
            <a:ext cx="687870" cy="395980"/>
          </a:xfrm>
          <a:prstGeom prst="rect">
            <a:avLst/>
          </a:prstGeom>
        </p:spPr>
      </p:pic>
      <p:pic>
        <p:nvPicPr>
          <p:cNvPr id="15" name="Image 14">
            <a:extLst>
              <a:ext uri="{FF2B5EF4-FFF2-40B4-BE49-F238E27FC236}">
                <a16:creationId xmlns:a16="http://schemas.microsoft.com/office/drawing/2014/main" id="{BDE12658-FFAA-314A-BCDA-2737A7EE9FAD}"/>
              </a:ext>
            </a:extLst>
          </p:cNvPr>
          <p:cNvPicPr>
            <a:picLocks noChangeAspect="1"/>
          </p:cNvPicPr>
          <p:nvPr/>
        </p:nvPicPr>
        <p:blipFill>
          <a:blip r:embed="rId4"/>
          <a:stretch>
            <a:fillRect/>
          </a:stretch>
        </p:blipFill>
        <p:spPr>
          <a:xfrm>
            <a:off x="4077072" y="1117775"/>
            <a:ext cx="1943028" cy="655361"/>
          </a:xfrm>
          <a:prstGeom prst="rect">
            <a:avLst/>
          </a:prstGeom>
        </p:spPr>
      </p:pic>
      <p:pic>
        <p:nvPicPr>
          <p:cNvPr id="17" name="Image 16">
            <a:extLst>
              <a:ext uri="{FF2B5EF4-FFF2-40B4-BE49-F238E27FC236}">
                <a16:creationId xmlns:a16="http://schemas.microsoft.com/office/drawing/2014/main" id="{1B880A00-CF01-884B-8A09-720B2437AA2A}"/>
              </a:ext>
            </a:extLst>
          </p:cNvPr>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artisticLightScreen/>
                    </a14:imgEffect>
                    <a14:imgEffect>
                      <a14:colorTemperature colorTemp="11200"/>
                    </a14:imgEffect>
                  </a14:imgLayer>
                </a14:imgProps>
              </a:ext>
            </a:extLst>
          </a:blip>
          <a:srcRect b="37153"/>
          <a:stretch/>
        </p:blipFill>
        <p:spPr>
          <a:xfrm rot="10800000">
            <a:off x="-442226" y="2019733"/>
            <a:ext cx="7216832" cy="800668"/>
          </a:xfrm>
          <a:prstGeom prst="rect">
            <a:avLst/>
          </a:prstGeom>
        </p:spPr>
      </p:pic>
      <p:sp>
        <p:nvSpPr>
          <p:cNvPr id="18" name="Rectangle 17">
            <a:extLst>
              <a:ext uri="{FF2B5EF4-FFF2-40B4-BE49-F238E27FC236}">
                <a16:creationId xmlns:a16="http://schemas.microsoft.com/office/drawing/2014/main" id="{3500491A-046D-F343-98C8-E79505AD68F0}"/>
              </a:ext>
            </a:extLst>
          </p:cNvPr>
          <p:cNvSpPr/>
          <p:nvPr/>
        </p:nvSpPr>
        <p:spPr>
          <a:xfrm>
            <a:off x="764704" y="2145794"/>
            <a:ext cx="5570255" cy="553998"/>
          </a:xfrm>
          <a:prstGeom prst="rect">
            <a:avLst/>
          </a:prstGeom>
        </p:spPr>
        <p:txBody>
          <a:bodyPr wrap="square">
            <a:spAutoFit/>
          </a:bodyPr>
          <a:lstStyle/>
          <a:p>
            <a:pPr algn="ctr"/>
            <a:r>
              <a:rPr lang="fr-FR" sz="1000" b="1" i="1" dirty="0">
                <a:solidFill>
                  <a:schemeClr val="bg1"/>
                </a:solidFill>
                <a:latin typeface="Arial" panose="020B0604020202020204" pitchFamily="34" charset="0"/>
                <a:cs typeface="Arial" panose="020B0604020202020204" pitchFamily="34" charset="0"/>
              </a:rPr>
              <a:t>N’hésitez pas à vous adresser aux parents d’élèves,</a:t>
            </a:r>
          </a:p>
          <a:p>
            <a:pPr algn="ctr"/>
            <a:r>
              <a:rPr lang="fr-FR" sz="1000" b="1" i="1" dirty="0">
                <a:solidFill>
                  <a:schemeClr val="bg1"/>
                </a:solidFill>
                <a:latin typeface="Arial" panose="020B0604020202020204" pitchFamily="34" charset="0"/>
                <a:cs typeface="Arial" panose="020B0604020202020204" pitchFamily="34" charset="0"/>
              </a:rPr>
              <a:t> à l’enseignante et/ou au directeur d’école </a:t>
            </a:r>
          </a:p>
          <a:p>
            <a:pPr algn="ctr"/>
            <a:r>
              <a:rPr lang="fr-FR" sz="1000" b="1" i="1" dirty="0">
                <a:solidFill>
                  <a:schemeClr val="bg1"/>
                </a:solidFill>
                <a:latin typeface="Arial" panose="020B0604020202020204" pitchFamily="34" charset="0"/>
                <a:cs typeface="Arial" panose="020B0604020202020204" pitchFamily="34" charset="0"/>
              </a:rPr>
              <a:t>pour toutes les questions concernant votre enfant à l’école</a:t>
            </a:r>
            <a:endParaRPr lang="fr-FR" sz="1000" i="1"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08648DD8-E168-8444-90CB-C9EFEB6A769A}"/>
              </a:ext>
            </a:extLst>
          </p:cNvPr>
          <p:cNvSpPr/>
          <p:nvPr/>
        </p:nvSpPr>
        <p:spPr>
          <a:xfrm rot="10800000">
            <a:off x="236918" y="3066999"/>
            <a:ext cx="6420567" cy="5917143"/>
          </a:xfrm>
          <a:prstGeom prst="rect">
            <a:avLst/>
          </a:prstGeom>
          <a:solidFill>
            <a:srgbClr val="005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latin typeface="Gotham Rounded Medium"/>
              <a:ea typeface="Gotham Rounded Book" charset="0"/>
              <a:cs typeface="Gotham Rounded Medium"/>
            </a:endParaRPr>
          </a:p>
        </p:txBody>
      </p:sp>
      <p:sp>
        <p:nvSpPr>
          <p:cNvPr id="20" name="Rectangle 19">
            <a:extLst>
              <a:ext uri="{FF2B5EF4-FFF2-40B4-BE49-F238E27FC236}">
                <a16:creationId xmlns:a16="http://schemas.microsoft.com/office/drawing/2014/main" id="{24B78E1F-BD02-CA49-9E4B-FE2B26963655}"/>
              </a:ext>
            </a:extLst>
          </p:cNvPr>
          <p:cNvSpPr/>
          <p:nvPr/>
        </p:nvSpPr>
        <p:spPr>
          <a:xfrm>
            <a:off x="373641" y="4504147"/>
            <a:ext cx="6147121" cy="1800493"/>
          </a:xfrm>
          <a:prstGeom prst="rect">
            <a:avLst/>
          </a:prstGeom>
        </p:spPr>
        <p:txBody>
          <a:bodyPr wrap="square">
            <a:spAutoFit/>
          </a:bodyPr>
          <a:lstStyle/>
          <a:p>
            <a:pPr algn="just"/>
            <a:r>
              <a:rPr lang="fr-FR" sz="1000" dirty="0">
                <a:solidFill>
                  <a:schemeClr val="bg1"/>
                </a:solidFill>
                <a:latin typeface="Arial" panose="020B0604020202020204" pitchFamily="34" charset="0"/>
                <a:cs typeface="Arial" panose="020B0604020202020204" pitchFamily="34" charset="0"/>
              </a:rPr>
              <a:t>Créée en 1975,L’APELGC est une association de proximité, indépendante et  apolitique, elle est donc libre de ses actions et de ses choix.  Nous sommes particulièrement attentifs à la qualité de l’accueil de vos enfants. </a:t>
            </a:r>
          </a:p>
          <a:p>
            <a:pPr algn="just"/>
            <a:r>
              <a:rPr lang="fr-FR" sz="1000" dirty="0">
                <a:solidFill>
                  <a:schemeClr val="bg1"/>
                </a:solidFill>
                <a:latin typeface="Arial" panose="020B0604020202020204" pitchFamily="34" charset="0"/>
                <a:cs typeface="Arial" panose="020B0604020202020204" pitchFamily="34" charset="0"/>
              </a:rPr>
              <a:t>N’hésitez pas à nous contacter pour toute question, ou pour rejoindre notre association! </a:t>
            </a:r>
          </a:p>
          <a:p>
            <a:pPr algn="just"/>
            <a:endParaRPr lang="fr-FR" sz="1000" b="1" dirty="0">
              <a:solidFill>
                <a:schemeClr val="bg1"/>
              </a:solidFill>
              <a:latin typeface="Arial" panose="020B0604020202020204" pitchFamily="34" charset="0"/>
              <a:cs typeface="Arial" panose="020B0604020202020204" pitchFamily="34" charset="0"/>
            </a:endParaRPr>
          </a:p>
          <a:p>
            <a:pPr algn="just"/>
            <a:r>
              <a:rPr lang="fr-FR" sz="1000" b="1" dirty="0">
                <a:solidFill>
                  <a:schemeClr val="bg1"/>
                </a:solidFill>
                <a:latin typeface="Arial" panose="020B0604020202020204" pitchFamily="34" charset="0"/>
                <a:cs typeface="Arial" panose="020B0604020202020204" pitchFamily="34" charset="0"/>
              </a:rPr>
              <a:t>Nos priorités</a:t>
            </a:r>
          </a:p>
          <a:p>
            <a:pPr algn="just"/>
            <a:r>
              <a:rPr lang="fr-FR" sz="1000" dirty="0">
                <a:solidFill>
                  <a:schemeClr val="bg1"/>
                </a:solidFill>
                <a:latin typeface="Arial" panose="020B0604020202020204" pitchFamily="34" charset="0"/>
                <a:cs typeface="Arial" panose="020B0604020202020204" pitchFamily="34" charset="0"/>
              </a:rPr>
              <a:t>- la qualité de l’accueil de nos enfants, sur les temps scolaires et périscolaires</a:t>
            </a:r>
          </a:p>
          <a:p>
            <a:pPr algn="just"/>
            <a:r>
              <a:rPr lang="fr-FR" sz="1000" dirty="0">
                <a:solidFill>
                  <a:schemeClr val="bg1"/>
                </a:solidFill>
                <a:latin typeface="Arial" panose="020B0604020202020204" pitchFamily="34" charset="0"/>
                <a:cs typeface="Arial" panose="020B0604020202020204" pitchFamily="34" charset="0"/>
              </a:rPr>
              <a:t>- le remplacement des enseignants et des personnels absents,</a:t>
            </a:r>
          </a:p>
          <a:p>
            <a:pPr algn="just"/>
            <a:r>
              <a:rPr lang="fr-FR" sz="1000" dirty="0">
                <a:solidFill>
                  <a:schemeClr val="bg1"/>
                </a:solidFill>
                <a:latin typeface="Arial" panose="020B0604020202020204" pitchFamily="34" charset="0"/>
                <a:cs typeface="Arial" panose="020B0604020202020204" pitchFamily="34" charset="0"/>
              </a:rPr>
              <a:t>- l’intégration de tous les enfants dans de bonnes conditions,</a:t>
            </a:r>
          </a:p>
          <a:p>
            <a:pPr algn="just"/>
            <a:r>
              <a:rPr lang="fr-FR" sz="1000" dirty="0">
                <a:solidFill>
                  <a:schemeClr val="bg1"/>
                </a:solidFill>
                <a:latin typeface="Arial" panose="020B0604020202020204" pitchFamily="34" charset="0"/>
                <a:cs typeface="Arial" panose="020B0604020202020204" pitchFamily="34" charset="0"/>
              </a:rPr>
              <a:t>- la cantine scolaire.</a:t>
            </a:r>
          </a:p>
          <a:p>
            <a:pPr algn="just"/>
            <a:endParaRPr lang="fr-FR" sz="1100" dirty="0">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F215ECEA-F21C-614A-9A28-956D515A80D7}"/>
              </a:ext>
            </a:extLst>
          </p:cNvPr>
          <p:cNvSpPr txBox="1"/>
          <p:nvPr/>
        </p:nvSpPr>
        <p:spPr>
          <a:xfrm>
            <a:off x="3138567" y="6206965"/>
            <a:ext cx="3164976" cy="1226690"/>
          </a:xfrm>
          <a:prstGeom prst="rect">
            <a:avLst/>
          </a:prstGeom>
          <a:solidFill>
            <a:schemeClr val="bg1">
              <a:alpha val="80000"/>
            </a:schemeClr>
          </a:solidFill>
        </p:spPr>
        <p:txBody>
          <a:bodyPr wrap="square" lIns="117546" tIns="58773" rIns="117546" bIns="58773" rtlCol="0">
            <a:spAutoFit/>
          </a:bodyPr>
          <a:lstStyle/>
          <a:p>
            <a:pPr algn="ctr"/>
            <a:r>
              <a:rPr lang="fr-FR" sz="1000" dirty="0">
                <a:solidFill>
                  <a:srgbClr val="00509A"/>
                </a:solidFill>
                <a:latin typeface="Arial" panose="020B0604020202020204" pitchFamily="34" charset="0"/>
                <a:cs typeface="Arial" panose="020B0604020202020204" pitchFamily="34" charset="0"/>
              </a:rPr>
              <a:t>Si vous souhaitez recevoir nos communications, envoyez-nous votre e-mail à l’adresse suivante </a:t>
            </a:r>
            <a:r>
              <a:rPr lang="fr-FR" sz="1000" b="1" dirty="0">
                <a:solidFill>
                  <a:srgbClr val="00509A"/>
                </a:solidFill>
                <a:latin typeface="Arial" panose="020B0604020202020204" pitchFamily="34" charset="0"/>
                <a:cs typeface="Arial" panose="020B0604020202020204" pitchFamily="34" charset="0"/>
              </a:rPr>
              <a:t>: </a:t>
            </a:r>
            <a:r>
              <a:rPr lang="fr-FR" sz="1400" b="1" dirty="0">
                <a:solidFill>
                  <a:srgbClr val="00509A"/>
                </a:solidFill>
                <a:latin typeface="Arial" panose="020B0604020202020204" pitchFamily="34" charset="0"/>
                <a:cs typeface="Arial" panose="020B0604020202020204" pitchFamily="34" charset="0"/>
              </a:rPr>
              <a:t>apelgc.guest@gmail.com</a:t>
            </a:r>
          </a:p>
          <a:p>
            <a:pPr algn="ctr"/>
            <a:r>
              <a:rPr lang="fr-FR" sz="1000" dirty="0">
                <a:solidFill>
                  <a:srgbClr val="00509A"/>
                </a:solidFill>
                <a:latin typeface="Arial" panose="020B0604020202020204" pitchFamily="34" charset="0"/>
                <a:cs typeface="Arial" panose="020B0604020202020204" pitchFamily="34" charset="0"/>
              </a:rPr>
              <a:t>Rejoignez-nous sur </a:t>
            </a:r>
            <a:r>
              <a:rPr lang="fr-FR" sz="1400" b="1" dirty="0" err="1">
                <a:solidFill>
                  <a:srgbClr val="00509A"/>
                </a:solidFill>
                <a:latin typeface="Arial" panose="020B0604020202020204" pitchFamily="34" charset="0"/>
                <a:cs typeface="Arial" panose="020B0604020202020204" pitchFamily="34" charset="0"/>
              </a:rPr>
              <a:t>Facebook</a:t>
            </a:r>
            <a:r>
              <a:rPr lang="fr-FR" sz="1400" b="1" dirty="0">
                <a:solidFill>
                  <a:srgbClr val="00509A"/>
                </a:solidFill>
                <a:latin typeface="Arial" panose="020B0604020202020204" pitchFamily="34" charset="0"/>
                <a:cs typeface="Arial" panose="020B0604020202020204" pitchFamily="34" charset="0"/>
              </a:rPr>
              <a:t>/</a:t>
            </a:r>
            <a:r>
              <a:rPr lang="fr-FR" sz="1400" b="1" dirty="0" err="1">
                <a:solidFill>
                  <a:srgbClr val="00509A"/>
                </a:solidFill>
                <a:latin typeface="Arial" panose="020B0604020202020204" pitchFamily="34" charset="0"/>
                <a:cs typeface="Arial" panose="020B0604020202020204" pitchFamily="34" charset="0"/>
              </a:rPr>
              <a:t>Apelgc</a:t>
            </a:r>
            <a:endParaRPr lang="fr-FR" sz="1400" b="1" dirty="0">
              <a:solidFill>
                <a:srgbClr val="00509A"/>
              </a:solidFill>
              <a:latin typeface="Arial" panose="020B0604020202020204" pitchFamily="34" charset="0"/>
              <a:cs typeface="Arial" panose="020B0604020202020204" pitchFamily="34" charset="0"/>
            </a:endParaRPr>
          </a:p>
          <a:p>
            <a:pPr algn="ctr"/>
            <a:r>
              <a:rPr lang="fr-FR" sz="1000" dirty="0">
                <a:solidFill>
                  <a:srgbClr val="00509A"/>
                </a:solidFill>
                <a:latin typeface="Arial" panose="020B0604020202020204" pitchFamily="34" charset="0"/>
                <a:cs typeface="Arial" panose="020B0604020202020204" pitchFamily="34" charset="0"/>
              </a:rPr>
              <a:t>Retrouvez d’autres informations sur  notre site </a:t>
            </a:r>
          </a:p>
          <a:p>
            <a:pPr algn="ctr"/>
            <a:r>
              <a:rPr lang="fr-FR" sz="1400" b="1" dirty="0">
                <a:solidFill>
                  <a:srgbClr val="00509A"/>
                </a:solidFill>
                <a:latin typeface="Arial" panose="020B0604020202020204" pitchFamily="34" charset="0"/>
                <a:cs typeface="Arial" panose="020B0604020202020204" pitchFamily="34" charset="0"/>
                <a:hlinkClick r:id="rId7"/>
              </a:rPr>
              <a:t>https://apelgc.org</a:t>
            </a:r>
            <a:r>
              <a:rPr lang="fr-FR" sz="1400" b="1" dirty="0">
                <a:solidFill>
                  <a:srgbClr val="00509A"/>
                </a:solidFill>
                <a:latin typeface="Arial" panose="020B0604020202020204" pitchFamily="34" charset="0"/>
                <a:cs typeface="Arial" panose="020B0604020202020204" pitchFamily="34" charset="0"/>
              </a:rPr>
              <a:t> </a:t>
            </a:r>
          </a:p>
        </p:txBody>
      </p:sp>
      <p:pic>
        <p:nvPicPr>
          <p:cNvPr id="22" name="Picture 2">
            <a:extLst>
              <a:ext uri="{FF2B5EF4-FFF2-40B4-BE49-F238E27FC236}">
                <a16:creationId xmlns:a16="http://schemas.microsoft.com/office/drawing/2014/main" id="{FCA3239F-08AB-C24B-9697-24F877E1600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267" t="22604" r="17649" b="58920"/>
          <a:stretch/>
        </p:blipFill>
        <p:spPr bwMode="auto">
          <a:xfrm>
            <a:off x="531388" y="6231377"/>
            <a:ext cx="1713489" cy="117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ZoneTexte 22">
            <a:extLst>
              <a:ext uri="{FF2B5EF4-FFF2-40B4-BE49-F238E27FC236}">
                <a16:creationId xmlns:a16="http://schemas.microsoft.com/office/drawing/2014/main" id="{15944CE0-7CAD-DA41-86B6-AA52FDD448E9}"/>
              </a:ext>
            </a:extLst>
          </p:cNvPr>
          <p:cNvSpPr txBox="1"/>
          <p:nvPr/>
        </p:nvSpPr>
        <p:spPr>
          <a:xfrm>
            <a:off x="6572514" y="6766128"/>
            <a:ext cx="353943" cy="2035120"/>
          </a:xfrm>
          <a:prstGeom prst="rect">
            <a:avLst/>
          </a:prstGeom>
          <a:noFill/>
        </p:spPr>
        <p:txBody>
          <a:bodyPr vert="vert270" wrap="square" rtlCol="0">
            <a:spAutoFit/>
          </a:bodyPr>
          <a:lstStyle/>
          <a:p>
            <a:r>
              <a:rPr lang="fr-FR" sz="1100" dirty="0">
                <a:solidFill>
                  <a:srgbClr val="00509A"/>
                </a:solidFill>
                <a:latin typeface="Arial" panose="020B0604020202020204" pitchFamily="34" charset="0"/>
                <a:cs typeface="Arial" panose="020B0604020202020204" pitchFamily="34" charset="0"/>
              </a:rPr>
              <a:t>Juin 2021</a:t>
            </a:r>
          </a:p>
        </p:txBody>
      </p:sp>
      <p:sp>
        <p:nvSpPr>
          <p:cNvPr id="27" name="Rectangle 26">
            <a:extLst>
              <a:ext uri="{FF2B5EF4-FFF2-40B4-BE49-F238E27FC236}">
                <a16:creationId xmlns:a16="http://schemas.microsoft.com/office/drawing/2014/main" id="{07683057-5C9D-F841-978E-03956B11BB58}"/>
              </a:ext>
            </a:extLst>
          </p:cNvPr>
          <p:cNvSpPr/>
          <p:nvPr/>
        </p:nvSpPr>
        <p:spPr>
          <a:xfrm>
            <a:off x="404665" y="3193408"/>
            <a:ext cx="6048671" cy="1323439"/>
          </a:xfrm>
          <a:prstGeom prst="rect">
            <a:avLst/>
          </a:prstGeom>
        </p:spPr>
        <p:txBody>
          <a:bodyPr wrap="square">
            <a:spAutoFit/>
          </a:bodyPr>
          <a:lstStyle/>
          <a:p>
            <a:pPr algn="just"/>
            <a:r>
              <a:rPr lang="fr-FR" sz="1000" dirty="0">
                <a:solidFill>
                  <a:schemeClr val="bg1"/>
                </a:solidFill>
                <a:latin typeface="Arial" panose="020B0604020202020204" pitchFamily="34" charset="0"/>
                <a:cs typeface="Arial" panose="020B0604020202020204" pitchFamily="34" charset="0"/>
              </a:rPr>
              <a:t>Suivre la scolarité de votre enfant implique que vous soyez bien informés, non seulement sur sa scolarité mais aussi sur son environnement scolaire.</a:t>
            </a:r>
          </a:p>
          <a:p>
            <a:pPr algn="just"/>
            <a:r>
              <a:rPr lang="fr-FR" sz="1000" dirty="0">
                <a:solidFill>
                  <a:schemeClr val="bg1"/>
                </a:solidFill>
                <a:latin typeface="Arial" panose="020B0604020202020204" pitchFamily="34" charset="0"/>
                <a:cs typeface="Arial" panose="020B0604020202020204" pitchFamily="34" charset="0"/>
              </a:rPr>
              <a:t>En tant qu’Association de Parents d’Elèves, l’APELGC est amenée à intervenir auprès des équipes pédagogiques, des élus locaux et de l’Inspection Académique afin de trouver des solutions aux affaires scolaires (effectifs, remplacement des enseignants, rythme scolaire, cantine, hygiène, travaux) et à vous représenter lors des différents conseils d’école et réunions diverses.</a:t>
            </a:r>
          </a:p>
          <a:p>
            <a:pPr algn="just"/>
            <a:r>
              <a:rPr lang="fr-FR" sz="1000">
                <a:solidFill>
                  <a:schemeClr val="bg1"/>
                </a:solidFill>
                <a:latin typeface="Arial" panose="020B0604020202020204" pitchFamily="34" charset="0"/>
                <a:cs typeface="Arial" panose="020B0604020202020204" pitchFamily="34" charset="0"/>
              </a:rPr>
              <a:t>En 2021/2022, 9 </a:t>
            </a:r>
            <a:r>
              <a:rPr lang="fr-FR" sz="1000" dirty="0">
                <a:solidFill>
                  <a:schemeClr val="bg1"/>
                </a:solidFill>
                <a:latin typeface="Arial" panose="020B0604020202020204" pitchFamily="34" charset="0"/>
                <a:cs typeface="Arial" panose="020B0604020202020204" pitchFamily="34" charset="0"/>
              </a:rPr>
              <a:t>délégués APELGC ont été élus et ont participé aux différentes réunions concernant la vie des élèves et de l’école.  </a:t>
            </a:r>
            <a:endParaRPr lang="fr-FR" sz="1000" dirty="0">
              <a:solidFill>
                <a:schemeClr val="bg1"/>
              </a:solidFill>
            </a:endParaRPr>
          </a:p>
        </p:txBody>
      </p:sp>
      <p:sp>
        <p:nvSpPr>
          <p:cNvPr id="28" name="ZoneTexte 27">
            <a:extLst>
              <a:ext uri="{FF2B5EF4-FFF2-40B4-BE49-F238E27FC236}">
                <a16:creationId xmlns:a16="http://schemas.microsoft.com/office/drawing/2014/main" id="{106F5DEF-A9FE-AA44-95EA-20D270FF163B}"/>
              </a:ext>
            </a:extLst>
          </p:cNvPr>
          <p:cNvSpPr txBox="1"/>
          <p:nvPr/>
        </p:nvSpPr>
        <p:spPr>
          <a:xfrm>
            <a:off x="950679" y="7662475"/>
            <a:ext cx="5384280" cy="1138773"/>
          </a:xfrm>
          <a:prstGeom prst="rect">
            <a:avLst/>
          </a:prstGeom>
          <a:noFill/>
        </p:spPr>
        <p:txBody>
          <a:bodyPr wrap="square" rtlCol="0">
            <a:spAutoFit/>
          </a:bodyPr>
          <a:lstStyle/>
          <a:p>
            <a:pPr algn="ctr"/>
            <a:r>
              <a:rPr lang="fr-FR" sz="1600" b="1" dirty="0">
                <a:solidFill>
                  <a:schemeClr val="bg1"/>
                </a:solidFill>
                <a:latin typeface="Arial" panose="020B0604020202020204" pitchFamily="34" charset="0"/>
                <a:cs typeface="Arial" panose="020B0604020202020204" pitchFamily="34" charset="0"/>
              </a:rPr>
              <a:t>Venez nous rencontrer le </a:t>
            </a:r>
          </a:p>
          <a:p>
            <a:pPr algn="ctr"/>
            <a:r>
              <a:rPr lang="fr-FR" sz="2000" b="1" i="1">
                <a:solidFill>
                  <a:srgbClr val="FFC000"/>
                </a:solidFill>
                <a:latin typeface="Arial" panose="020B0604020202020204" pitchFamily="34" charset="0"/>
                <a:cs typeface="Arial" panose="020B0604020202020204" pitchFamily="34" charset="0"/>
              </a:rPr>
              <a:t>Mercredi 7 septembre 2022 </a:t>
            </a:r>
            <a:r>
              <a:rPr lang="fr-FR" sz="1600" b="1" dirty="0">
                <a:solidFill>
                  <a:schemeClr val="bg1"/>
                </a:solidFill>
                <a:latin typeface="Arial" panose="020B0604020202020204" pitchFamily="34" charset="0"/>
                <a:cs typeface="Arial" panose="020B0604020202020204" pitchFamily="34" charset="0"/>
              </a:rPr>
              <a:t>à 20h</a:t>
            </a:r>
          </a:p>
          <a:p>
            <a:pPr algn="ctr"/>
            <a:r>
              <a:rPr lang="fr-FR" sz="1600" b="1">
                <a:solidFill>
                  <a:schemeClr val="bg1"/>
                </a:solidFill>
                <a:latin typeface="Arial" panose="020B0604020202020204" pitchFamily="34" charset="0"/>
                <a:cs typeface="Arial" panose="020B0604020202020204" pitchFamily="34" charset="0"/>
              </a:rPr>
              <a:t> au collège des Champs Philippe ou </a:t>
            </a:r>
            <a:r>
              <a:rPr lang="fr-FR" sz="1600" b="1" dirty="0">
                <a:solidFill>
                  <a:schemeClr val="bg1"/>
                </a:solidFill>
                <a:latin typeface="Arial" panose="020B0604020202020204" pitchFamily="34" charset="0"/>
                <a:cs typeface="Arial" panose="020B0604020202020204" pitchFamily="34" charset="0"/>
              </a:rPr>
              <a:t>en </a:t>
            </a:r>
            <a:r>
              <a:rPr lang="fr-FR" sz="1600" b="1" dirty="0" err="1">
                <a:solidFill>
                  <a:schemeClr val="bg1"/>
                </a:solidFill>
                <a:latin typeface="Arial" panose="020B0604020202020204" pitchFamily="34" charset="0"/>
                <a:cs typeface="Arial" panose="020B0604020202020204" pitchFamily="34" charset="0"/>
              </a:rPr>
              <a:t>visio</a:t>
            </a:r>
            <a:r>
              <a:rPr lang="fr-FR" sz="1600" b="1" dirty="0">
                <a:solidFill>
                  <a:schemeClr val="bg1"/>
                </a:solidFill>
                <a:latin typeface="Arial" panose="020B0604020202020204" pitchFamily="34" charset="0"/>
                <a:cs typeface="Arial" panose="020B0604020202020204" pitchFamily="34" charset="0"/>
              </a:rPr>
              <a:t>, </a:t>
            </a:r>
          </a:p>
          <a:p>
            <a:pPr algn="ctr"/>
            <a:r>
              <a:rPr lang="fr-FR" sz="1600" b="1" dirty="0">
                <a:solidFill>
                  <a:schemeClr val="bg1"/>
                </a:solidFill>
                <a:latin typeface="Arial" panose="020B0604020202020204" pitchFamily="34" charset="0"/>
                <a:cs typeface="Arial" panose="020B0604020202020204" pitchFamily="34" charset="0"/>
              </a:rPr>
              <a:t>en fonction des conditions sanitaires à la rentrée</a:t>
            </a:r>
          </a:p>
        </p:txBody>
      </p:sp>
      <p:sp>
        <p:nvSpPr>
          <p:cNvPr id="25" name="ZoneTexte 24">
            <a:extLst>
              <a:ext uri="{FF2B5EF4-FFF2-40B4-BE49-F238E27FC236}">
                <a16:creationId xmlns:a16="http://schemas.microsoft.com/office/drawing/2014/main" id="{992BDAE8-7F5C-0641-B53C-D8A95050C4D3}"/>
              </a:ext>
            </a:extLst>
          </p:cNvPr>
          <p:cNvSpPr txBox="1"/>
          <p:nvPr/>
        </p:nvSpPr>
        <p:spPr>
          <a:xfrm>
            <a:off x="145988" y="752554"/>
            <a:ext cx="3432247" cy="402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100">
                <a:solidFill>
                  <a:schemeClr val="bg1"/>
                </a:solidFill>
                <a:latin typeface="Gotham Rounded Medium"/>
                <a:ea typeface="Gotham Rounded Book" charset="0"/>
                <a:cs typeface="Gotham Rounded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6838" algn="l"/>
            <a:r>
              <a:rPr lang="fr-FR" sz="1200" b="1" dirty="0">
                <a:solidFill>
                  <a:srgbClr val="FF0000"/>
                </a:solidFill>
                <a:latin typeface="Arial" panose="020B0604020202020204" pitchFamily="34" charset="0"/>
                <a:cs typeface="Arial" panose="020B0604020202020204" pitchFamily="34" charset="0"/>
              </a:rPr>
              <a:t>// Comment rester informés des actualités de l’école? </a:t>
            </a:r>
          </a:p>
        </p:txBody>
      </p:sp>
    </p:spTree>
    <p:extLst>
      <p:ext uri="{BB962C8B-B14F-4D97-AF65-F5344CB8AC3E}">
        <p14:creationId xmlns:p14="http://schemas.microsoft.com/office/powerpoint/2010/main" val="9680473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{23CF2AEC-498C-A345-B843-E0055B88A531}tf10001122</Template>
  <TotalTime>1139</TotalTime>
  <Words>2304</Words>
  <Application>Microsoft Office PowerPoint</Application>
  <PresentationFormat>Affichage à l'écran (4:3)</PresentationFormat>
  <Paragraphs>144</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04010152517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lettre de l’Apelgc</dc:title>
  <dc:creator>BILLON</dc:creator>
  <cp:lastModifiedBy>Mildred Maurice</cp:lastModifiedBy>
  <cp:revision>101</cp:revision>
  <cp:lastPrinted>2019-06-10T16:24:26Z</cp:lastPrinted>
  <dcterms:created xsi:type="dcterms:W3CDTF">2017-05-03T20:38:02Z</dcterms:created>
  <dcterms:modified xsi:type="dcterms:W3CDTF">2022-06-21T12:41:57Z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fd53d93-3f4c-4b90-b511-bd6bdbb4fba9_Enabled">
    <vt:lpwstr>True</vt:lpwstr>
  </property>
  <property fmtid="{D5CDD505-2E9C-101B-9397-08002B2CF9AE}" pid="3" name="MSIP_Label_2fd53d93-3f4c-4b90-b511-bd6bdbb4fba9_SiteId">
    <vt:lpwstr>d852d5cd-724c-4128-8812-ffa5db3f8507</vt:lpwstr>
  </property>
  <property fmtid="{D5CDD505-2E9C-101B-9397-08002B2CF9AE}" pid="4" name="MSIP_Label_2fd53d93-3f4c-4b90-b511-bd6bdbb4fba9_Owner">
    <vt:lpwstr>U225419@inetpsa.com</vt:lpwstr>
  </property>
  <property fmtid="{D5CDD505-2E9C-101B-9397-08002B2CF9AE}" pid="5" name="MSIP_Label_2fd53d93-3f4c-4b90-b511-bd6bdbb4fba9_SetDate">
    <vt:lpwstr>2019-06-02T19:43:20.1784333Z</vt:lpwstr>
  </property>
  <property fmtid="{D5CDD505-2E9C-101B-9397-08002B2CF9AE}" pid="6" name="MSIP_Label_2fd53d93-3f4c-4b90-b511-bd6bdbb4fba9_Name">
    <vt:lpwstr>C2 - PSA Sensitive</vt:lpwstr>
  </property>
  <property fmtid="{D5CDD505-2E9C-101B-9397-08002B2CF9AE}" pid="7" name="MSIP_Label_2fd53d93-3f4c-4b90-b511-bd6bdbb4fba9_Application">
    <vt:lpwstr>Microsoft Azure Information Protection</vt:lpwstr>
  </property>
  <property fmtid="{D5CDD505-2E9C-101B-9397-08002B2CF9AE}" pid="8" name="MSIP_Label_2fd53d93-3f4c-4b90-b511-bd6bdbb4fba9_Extended_MSFT_Method">
    <vt:lpwstr>Automatic</vt:lpwstr>
  </property>
  <property fmtid="{D5CDD505-2E9C-101B-9397-08002B2CF9AE}" pid="9" name="Sensitivity">
    <vt:lpwstr>C2 - PSA Sensitive</vt:lpwstr>
  </property>
</Properties>
</file>